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sldIdLst>
    <p:sldId id="257" r:id="rId2"/>
    <p:sldId id="291" r:id="rId3"/>
    <p:sldId id="293" r:id="rId4"/>
    <p:sldId id="294" r:id="rId5"/>
    <p:sldId id="292"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43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1E77B5-A2F3-B944-9999-C047C95FB7D9}" type="datetimeFigureOut">
              <a:rPr lang="en-US" smtClean="0"/>
              <a:t>3/7/16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F16D71-DFC8-AA4E-A8AC-9A62504DCCC5}" type="slidenum">
              <a:rPr lang="en-US" smtClean="0"/>
              <a:t>‹#›</a:t>
            </a:fld>
            <a:endParaRPr lang="en-US"/>
          </a:p>
        </p:txBody>
      </p:sp>
    </p:spTree>
    <p:extLst>
      <p:ext uri="{BB962C8B-B14F-4D97-AF65-F5344CB8AC3E}">
        <p14:creationId xmlns:p14="http://schemas.microsoft.com/office/powerpoint/2010/main" val="41203636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Informed consent is an ideal- doesn’t always work in practice</a:t>
            </a:r>
            <a:endParaRPr lang="en-US" dirty="0"/>
          </a:p>
        </p:txBody>
      </p:sp>
      <p:sp>
        <p:nvSpPr>
          <p:cNvPr id="4" name="Slide Number Placeholder 3"/>
          <p:cNvSpPr>
            <a:spLocks noGrp="1"/>
          </p:cNvSpPr>
          <p:nvPr>
            <p:ph type="sldNum" sz="quarter" idx="10"/>
          </p:nvPr>
        </p:nvSpPr>
        <p:spPr/>
        <p:txBody>
          <a:bodyPr/>
          <a:lstStyle/>
          <a:p>
            <a:fld id="{B303CD60-619F-4BF0-829E-3C0B3A976E88}" type="slidenum">
              <a:rPr lang="en-US" smtClean="0">
                <a:solidFill>
                  <a:prstClr val="black"/>
                </a:solidFill>
                <a:latin typeface="Calibri"/>
              </a:rPr>
              <a:pPr/>
              <a:t>32</a:t>
            </a:fld>
            <a:endParaRPr lang="en-US">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A923E4B-1030-814A-8BAC-2637812EDC60}" type="datetime1">
              <a:rPr lang="en-US" smtClean="0">
                <a:latin typeface="Georgia"/>
              </a:rPr>
              <a:pPr/>
              <a:t>3/7/16</a:t>
            </a:fld>
            <a:endParaRPr lang="en-US">
              <a:latin typeface="Georgia"/>
            </a:endParaRPr>
          </a:p>
        </p:txBody>
      </p:sp>
      <p:sp>
        <p:nvSpPr>
          <p:cNvPr id="17" name="Footer Placeholder 16"/>
          <p:cNvSpPr>
            <a:spLocks noGrp="1"/>
          </p:cNvSpPr>
          <p:nvPr>
            <p:ph type="ftr" sz="quarter" idx="11"/>
          </p:nvPr>
        </p:nvSpPr>
        <p:spPr/>
        <p:txBody>
          <a:bodyPr/>
          <a:lstStyle/>
          <a:p>
            <a:endParaRPr lang="en-US">
              <a:latin typeface="Georgia"/>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7E63A33-8271-4DD0-9C48-789913D7C115}" type="slidenum">
              <a:rPr lang="en-US" smtClean="0">
                <a:solidFill>
                  <a:srgbClr val="8CADAE">
                    <a:shade val="75000"/>
                  </a:srgbClr>
                </a:solidFill>
                <a:latin typeface="Georgia"/>
              </a:rPr>
              <a:pPr/>
              <a:t>‹#›</a:t>
            </a:fld>
            <a:endParaRPr lang="en-US">
              <a:solidFill>
                <a:srgbClr val="8CADAE">
                  <a:shade val="75000"/>
                </a:srgbClr>
              </a:solidFill>
              <a:latin typeface="Georgia"/>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66382775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38D8C2-9BA5-D544-BA92-E4024384DC48}" type="datetime1">
              <a:rPr lang="en-US" smtClean="0">
                <a:latin typeface="Georgia"/>
              </a:rPr>
              <a:pPr/>
              <a:t>3/7/16</a:t>
            </a:fld>
            <a:endParaRPr lang="en-US">
              <a:latin typeface="Georgia"/>
            </a:endParaRPr>
          </a:p>
        </p:txBody>
      </p:sp>
      <p:sp>
        <p:nvSpPr>
          <p:cNvPr id="5" name="Footer Placeholder 4"/>
          <p:cNvSpPr>
            <a:spLocks noGrp="1"/>
          </p:cNvSpPr>
          <p:nvPr>
            <p:ph type="ftr" sz="quarter" idx="11"/>
          </p:nvPr>
        </p:nvSpPr>
        <p:spPr/>
        <p:txBody>
          <a:bodyPr/>
          <a:lstStyle/>
          <a:p>
            <a:endParaRPr lang="en-US">
              <a:latin typeface="Georgia"/>
            </a:endParaRPr>
          </a:p>
        </p:txBody>
      </p:sp>
      <p:sp>
        <p:nvSpPr>
          <p:cNvPr id="6" name="Slide Number Placeholder 5"/>
          <p:cNvSpPr>
            <a:spLocks noGrp="1"/>
          </p:cNvSpPr>
          <p:nvPr>
            <p:ph type="sldNum" sz="quarter" idx="12"/>
          </p:nvPr>
        </p:nvSpPr>
        <p:spPr/>
        <p:txBody>
          <a:bodyPr/>
          <a:lstStyle/>
          <a:p>
            <a:fld id="{555FC7E0-9509-8448-A354-D456ED962F49}" type="slidenum">
              <a:rPr lang="en-US" smtClean="0">
                <a:solidFill>
                  <a:srgbClr val="8CADAE">
                    <a:shade val="75000"/>
                  </a:srgbClr>
                </a:solidFill>
                <a:latin typeface="Georgia"/>
              </a:rPr>
              <a:pPr/>
              <a:t>‹#›</a:t>
            </a:fld>
            <a:endParaRPr lang="en-US">
              <a:solidFill>
                <a:srgbClr val="8CADAE">
                  <a:shade val="75000"/>
                </a:srgbClr>
              </a:solidFill>
              <a:latin typeface="Georgia"/>
            </a:endParaRPr>
          </a:p>
        </p:txBody>
      </p:sp>
    </p:spTree>
    <p:extLst>
      <p:ext uri="{BB962C8B-B14F-4D97-AF65-F5344CB8AC3E}">
        <p14:creationId xmlns:p14="http://schemas.microsoft.com/office/powerpoint/2010/main" val="155748672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6" name="Slide Number Placeholder 5"/>
          <p:cNvSpPr>
            <a:spLocks noGrp="1"/>
          </p:cNvSpPr>
          <p:nvPr>
            <p:ph type="sldNum" sz="quarter" idx="12"/>
          </p:nvPr>
        </p:nvSpPr>
        <p:spPr>
          <a:xfrm>
            <a:off x="6915912" y="3009901"/>
            <a:ext cx="457200" cy="441325"/>
          </a:xfrm>
        </p:spPr>
        <p:txBody>
          <a:bodyPr/>
          <a:lstStyle/>
          <a:p>
            <a:fld id="{555FC7E0-9509-8448-A354-D456ED962F49}" type="slidenum">
              <a:rPr lang="en-US" smtClean="0">
                <a:solidFill>
                  <a:srgbClr val="8CADAE">
                    <a:shade val="75000"/>
                  </a:srgbClr>
                </a:solidFill>
                <a:latin typeface="Georgia"/>
              </a:rPr>
              <a:pPr/>
              <a:t>‹#›</a:t>
            </a:fld>
            <a:endParaRPr lang="en-US">
              <a:solidFill>
                <a:srgbClr val="8CADAE">
                  <a:shade val="75000"/>
                </a:srgbClr>
              </a:solidFill>
              <a:latin typeface="Georgia"/>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FEDF80-8505-6844-B997-C71685800643}" type="datetime1">
              <a:rPr lang="en-US" smtClean="0">
                <a:latin typeface="Georgia"/>
              </a:rPr>
              <a:pPr/>
              <a:t>3/7/16</a:t>
            </a:fld>
            <a:endParaRPr lang="en-US">
              <a:latin typeface="Georgia"/>
            </a:endParaRPr>
          </a:p>
        </p:txBody>
      </p:sp>
      <p:sp>
        <p:nvSpPr>
          <p:cNvPr id="5" name="Footer Placeholder 4"/>
          <p:cNvSpPr>
            <a:spLocks noGrp="1"/>
          </p:cNvSpPr>
          <p:nvPr>
            <p:ph type="ftr" sz="quarter" idx="11"/>
          </p:nvPr>
        </p:nvSpPr>
        <p:spPr/>
        <p:txBody>
          <a:bodyPr/>
          <a:lstStyle/>
          <a:p>
            <a:endParaRPr lang="en-US">
              <a:latin typeface="Georgia"/>
            </a:endParaRP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181048303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52A2426-B0B8-4B47-8B43-C0C9CE1CF250}" type="datetime1">
              <a:rPr lang="en-US" smtClean="0">
                <a:latin typeface="Georgia"/>
              </a:rPr>
              <a:pPr/>
              <a:t>3/7/16</a:t>
            </a:fld>
            <a:endParaRPr lang="en-US">
              <a:latin typeface="Georgia"/>
            </a:endParaRPr>
          </a:p>
        </p:txBody>
      </p:sp>
      <p:sp>
        <p:nvSpPr>
          <p:cNvPr id="5" name="Footer Placeholder 4"/>
          <p:cNvSpPr>
            <a:spLocks noGrp="1"/>
          </p:cNvSpPr>
          <p:nvPr>
            <p:ph type="ftr" sz="quarter" idx="11"/>
          </p:nvPr>
        </p:nvSpPr>
        <p:spPr/>
        <p:txBody>
          <a:bodyPr/>
          <a:lstStyle/>
          <a:p>
            <a:endParaRPr lang="en-US">
              <a:latin typeface="Georgia"/>
            </a:endParaRPr>
          </a:p>
        </p:txBody>
      </p:sp>
      <p:sp>
        <p:nvSpPr>
          <p:cNvPr id="6" name="Slide Number Placeholder 5"/>
          <p:cNvSpPr>
            <a:spLocks noGrp="1"/>
          </p:cNvSpPr>
          <p:nvPr>
            <p:ph type="sldNum" sz="quarter" idx="12"/>
          </p:nvPr>
        </p:nvSpPr>
        <p:spPr>
          <a:xfrm>
            <a:off x="4361688" y="1026372"/>
            <a:ext cx="457200" cy="441325"/>
          </a:xfrm>
        </p:spPr>
        <p:txBody>
          <a:bodyPr/>
          <a:lstStyle/>
          <a:p>
            <a:fld id="{555FC7E0-9509-8448-A354-D456ED962F49}" type="slidenum">
              <a:rPr lang="en-US" smtClean="0">
                <a:solidFill>
                  <a:srgbClr val="8CADAE">
                    <a:shade val="75000"/>
                  </a:srgbClr>
                </a:solidFill>
                <a:latin typeface="Georgia"/>
              </a:rPr>
              <a:pPr/>
              <a:t>‹#›</a:t>
            </a:fld>
            <a:endParaRPr lang="en-US">
              <a:solidFill>
                <a:srgbClr val="8CADAE">
                  <a:shade val="75000"/>
                </a:srgbClr>
              </a:solidFill>
              <a:latin typeface="Georgia"/>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03454517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5" name="Footer Placeholder 4"/>
          <p:cNvSpPr>
            <a:spLocks noGrp="1"/>
          </p:cNvSpPr>
          <p:nvPr>
            <p:ph type="ftr" sz="quarter" idx="11"/>
          </p:nvPr>
        </p:nvSpPr>
        <p:spPr/>
        <p:txBody>
          <a:bodyPr/>
          <a:lstStyle/>
          <a:p>
            <a:endParaRPr lang="en-US">
              <a:latin typeface="Georgia"/>
            </a:endParaRPr>
          </a:p>
        </p:txBody>
      </p:sp>
      <p:sp>
        <p:nvSpPr>
          <p:cNvPr id="4" name="Date Placeholder 3"/>
          <p:cNvSpPr>
            <a:spLocks noGrp="1"/>
          </p:cNvSpPr>
          <p:nvPr>
            <p:ph type="dt" sz="half" idx="10"/>
          </p:nvPr>
        </p:nvSpPr>
        <p:spPr/>
        <p:txBody>
          <a:bodyPr/>
          <a:lstStyle/>
          <a:p>
            <a:fld id="{9A125347-2005-9A49-9522-2AC8FD33BFA2}" type="datetime1">
              <a:rPr lang="en-US" smtClean="0">
                <a:latin typeface="Georgia"/>
              </a:rPr>
              <a:pPr/>
              <a:t>3/7/16</a:t>
            </a:fld>
            <a:endParaRPr lang="en-US">
              <a:latin typeface="Georgia"/>
            </a:endParaRP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7E63A33-8271-4DD0-9C48-789913D7C115}" type="slidenum">
              <a:rPr lang="en-US" smtClean="0">
                <a:solidFill>
                  <a:srgbClr val="8CADAE">
                    <a:shade val="75000"/>
                  </a:srgbClr>
                </a:solidFill>
                <a:latin typeface="Georgia"/>
              </a:rPr>
              <a:pPr/>
              <a:t>‹#›</a:t>
            </a:fld>
            <a:endParaRPr lang="en-US">
              <a:solidFill>
                <a:srgbClr val="8CADAE">
                  <a:shade val="75000"/>
                </a:srgbClr>
              </a:solidFill>
              <a:latin typeface="Georgia"/>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06624009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369E5BA2-DF91-8F4F-B377-35BD0695EDC9}" type="datetime1">
              <a:rPr lang="en-US" smtClean="0">
                <a:latin typeface="Georgia"/>
              </a:rPr>
              <a:pPr/>
              <a:t>3/7/16</a:t>
            </a:fld>
            <a:endParaRPr lang="en-US">
              <a:latin typeface="Georgia"/>
            </a:endParaRPr>
          </a:p>
        </p:txBody>
      </p:sp>
      <p:sp>
        <p:nvSpPr>
          <p:cNvPr id="6" name="Footer Placeholder 5"/>
          <p:cNvSpPr>
            <a:spLocks noGrp="1"/>
          </p:cNvSpPr>
          <p:nvPr>
            <p:ph type="ftr" sz="quarter" idx="11"/>
          </p:nvPr>
        </p:nvSpPr>
        <p:spPr/>
        <p:txBody>
          <a:bodyPr/>
          <a:lstStyle/>
          <a:p>
            <a:endParaRPr lang="en-US">
              <a:latin typeface="Georgia"/>
            </a:endParaRPr>
          </a:p>
        </p:txBody>
      </p:sp>
      <p:sp>
        <p:nvSpPr>
          <p:cNvPr id="7" name="Slide Number Placeholder 6"/>
          <p:cNvSpPr>
            <a:spLocks noGrp="1"/>
          </p:cNvSpPr>
          <p:nvPr>
            <p:ph type="sldNum" sz="quarter" idx="12"/>
          </p:nvPr>
        </p:nvSpPr>
        <p:spPr/>
        <p:txBody>
          <a:bodyPr/>
          <a:lstStyle/>
          <a:p>
            <a:fld id="{555FC7E0-9509-8448-A354-D456ED962F49}" type="slidenum">
              <a:rPr lang="en-US" smtClean="0">
                <a:solidFill>
                  <a:srgbClr val="8CADAE">
                    <a:shade val="75000"/>
                  </a:srgbClr>
                </a:solidFill>
                <a:latin typeface="Georgia"/>
              </a:rPr>
              <a:pPr/>
              <a:t>‹#›</a:t>
            </a:fld>
            <a:endParaRPr lang="en-US">
              <a:solidFill>
                <a:srgbClr val="8CADAE">
                  <a:shade val="75000"/>
                </a:srgbClr>
              </a:solidFill>
              <a:latin typeface="Georgia"/>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06648038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20EB7F1-FE66-2C49-BF57-A5AA3955BB35}" type="datetime1">
              <a:rPr lang="en-US" smtClean="0">
                <a:latin typeface="Georgia"/>
              </a:rPr>
              <a:pPr/>
              <a:t>3/7/16</a:t>
            </a:fld>
            <a:endParaRPr lang="en-US">
              <a:latin typeface="Georgia"/>
            </a:endParaRPr>
          </a:p>
        </p:txBody>
      </p:sp>
      <p:sp>
        <p:nvSpPr>
          <p:cNvPr id="8" name="Footer Placeholder 7"/>
          <p:cNvSpPr>
            <a:spLocks noGrp="1"/>
          </p:cNvSpPr>
          <p:nvPr>
            <p:ph type="ftr" sz="quarter" idx="11"/>
          </p:nvPr>
        </p:nvSpPr>
        <p:spPr>
          <a:xfrm>
            <a:off x="304800" y="6409944"/>
            <a:ext cx="3581400" cy="365760"/>
          </a:xfrm>
        </p:spPr>
        <p:txBody>
          <a:bodyPr/>
          <a:lstStyle/>
          <a:p>
            <a:endParaRPr lang="en-US">
              <a:latin typeface="Georgia"/>
            </a:endParaRP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55FC7E0-9509-8448-A354-D456ED962F49}" type="slidenum">
              <a:rPr lang="en-US" smtClean="0">
                <a:solidFill>
                  <a:srgbClr val="8CADAE">
                    <a:shade val="75000"/>
                  </a:srgbClr>
                </a:solidFill>
                <a:latin typeface="Georgia"/>
              </a:rPr>
              <a:pPr/>
              <a:t>‹#›</a:t>
            </a:fld>
            <a:endParaRPr lang="en-US">
              <a:solidFill>
                <a:srgbClr val="8CADAE">
                  <a:shade val="75000"/>
                </a:srgbClr>
              </a:solidFill>
              <a:latin typeface="Georgia"/>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37315458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5CCF6B2-4C6D-9241-B372-F92A8357B522}" type="datetime1">
              <a:rPr lang="en-US" smtClean="0">
                <a:latin typeface="Georgia"/>
              </a:rPr>
              <a:pPr/>
              <a:t>3/7/16</a:t>
            </a:fld>
            <a:endParaRPr lang="en-US">
              <a:latin typeface="Georgia"/>
            </a:endParaRPr>
          </a:p>
        </p:txBody>
      </p:sp>
      <p:sp>
        <p:nvSpPr>
          <p:cNvPr id="4" name="Footer Placeholder 3"/>
          <p:cNvSpPr>
            <a:spLocks noGrp="1"/>
          </p:cNvSpPr>
          <p:nvPr>
            <p:ph type="ftr" sz="quarter" idx="11"/>
          </p:nvPr>
        </p:nvSpPr>
        <p:spPr/>
        <p:txBody>
          <a:bodyPr/>
          <a:lstStyle/>
          <a:p>
            <a:endParaRPr lang="en-US">
              <a:latin typeface="Georgia"/>
            </a:endParaRPr>
          </a:p>
        </p:txBody>
      </p:sp>
      <p:sp>
        <p:nvSpPr>
          <p:cNvPr id="5" name="Slide Number Placeholder 4"/>
          <p:cNvSpPr>
            <a:spLocks noGrp="1"/>
          </p:cNvSpPr>
          <p:nvPr>
            <p:ph type="sldNum" sz="quarter" idx="12"/>
          </p:nvPr>
        </p:nvSpPr>
        <p:spPr>
          <a:xfrm>
            <a:off x="4343400" y="1036020"/>
            <a:ext cx="457200" cy="441325"/>
          </a:xfrm>
        </p:spPr>
        <p:txBody>
          <a:bodyPr/>
          <a:lstStyle/>
          <a:p>
            <a:fld id="{555FC7E0-9509-8448-A354-D456ED962F49}" type="slidenum">
              <a:rPr lang="en-US" smtClean="0">
                <a:solidFill>
                  <a:srgbClr val="8CADAE">
                    <a:shade val="75000"/>
                  </a:srgbClr>
                </a:solidFill>
                <a:latin typeface="Georgia"/>
              </a:rPr>
              <a:pPr/>
              <a:t>‹#›</a:t>
            </a:fld>
            <a:endParaRPr lang="en-US">
              <a:solidFill>
                <a:srgbClr val="8CADAE">
                  <a:shade val="75000"/>
                </a:srgbClr>
              </a:solidFill>
              <a:latin typeface="Georgia"/>
            </a:endParaRPr>
          </a:p>
        </p:txBody>
      </p:sp>
    </p:spTree>
    <p:extLst>
      <p:ext uri="{BB962C8B-B14F-4D97-AF65-F5344CB8AC3E}">
        <p14:creationId xmlns:p14="http://schemas.microsoft.com/office/powerpoint/2010/main" val="2047140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 name="Date Placeholder 1"/>
          <p:cNvSpPr>
            <a:spLocks noGrp="1"/>
          </p:cNvSpPr>
          <p:nvPr>
            <p:ph type="dt" sz="half" idx="10"/>
          </p:nvPr>
        </p:nvSpPr>
        <p:spPr/>
        <p:txBody>
          <a:bodyPr/>
          <a:lstStyle/>
          <a:p>
            <a:fld id="{CAAE7C66-95DC-0B4B-AA55-CD4025816C62}" type="datetime1">
              <a:rPr lang="en-US" smtClean="0">
                <a:latin typeface="Georgia"/>
              </a:rPr>
              <a:pPr/>
              <a:t>3/7/16</a:t>
            </a:fld>
            <a:endParaRPr lang="en-US">
              <a:latin typeface="Georgia"/>
            </a:endParaRPr>
          </a:p>
        </p:txBody>
      </p:sp>
      <p:sp>
        <p:nvSpPr>
          <p:cNvPr id="3" name="Footer Placeholder 2"/>
          <p:cNvSpPr>
            <a:spLocks noGrp="1"/>
          </p:cNvSpPr>
          <p:nvPr>
            <p:ph type="ftr" sz="quarter" idx="11"/>
          </p:nvPr>
        </p:nvSpPr>
        <p:spPr/>
        <p:txBody>
          <a:bodyPr/>
          <a:lstStyle/>
          <a:p>
            <a:endParaRPr lang="en-US">
              <a:latin typeface="Georgia"/>
            </a:endParaRP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55FC7E0-9509-8448-A354-D456ED962F49}" type="slidenum">
              <a:rPr lang="en-US" smtClean="0">
                <a:latin typeface="Georgia"/>
              </a:rPr>
              <a:pPr/>
              <a:t>‹#›</a:t>
            </a:fld>
            <a:endParaRPr lang="en-US">
              <a:latin typeface="Georgia"/>
            </a:endParaRPr>
          </a:p>
        </p:txBody>
      </p:sp>
    </p:spTree>
    <p:extLst>
      <p:ext uri="{BB962C8B-B14F-4D97-AF65-F5344CB8AC3E}">
        <p14:creationId xmlns:p14="http://schemas.microsoft.com/office/powerpoint/2010/main" val="1639753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55FC7E0-9509-8448-A354-D456ED962F49}" type="slidenum">
              <a:rPr lang="en-US" smtClean="0">
                <a:solidFill>
                  <a:srgbClr val="8CADAE">
                    <a:shade val="75000"/>
                  </a:srgbClr>
                </a:solidFill>
                <a:latin typeface="Georgia"/>
              </a:rPr>
              <a:pPr/>
              <a:t>‹#›</a:t>
            </a:fld>
            <a:endParaRPr lang="en-US">
              <a:solidFill>
                <a:srgbClr val="8CADAE">
                  <a:shade val="75000"/>
                </a:srgbClr>
              </a:solidFill>
              <a:latin typeface="Georgia"/>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5" name="Date Placeholder 4"/>
          <p:cNvSpPr>
            <a:spLocks noGrp="1"/>
          </p:cNvSpPr>
          <p:nvPr>
            <p:ph type="dt" sz="half" idx="10"/>
          </p:nvPr>
        </p:nvSpPr>
        <p:spPr/>
        <p:txBody>
          <a:bodyPr/>
          <a:lstStyle/>
          <a:p>
            <a:fld id="{541C9CC2-150A-F44D-83A2-C09933DF53A5}" type="datetime1">
              <a:rPr lang="en-US" smtClean="0">
                <a:latin typeface="Georgia"/>
              </a:rPr>
              <a:pPr/>
              <a:t>3/7/16</a:t>
            </a:fld>
            <a:endParaRPr lang="en-US">
              <a:latin typeface="Georgia"/>
            </a:endParaRPr>
          </a:p>
        </p:txBody>
      </p:sp>
      <p:sp>
        <p:nvSpPr>
          <p:cNvPr id="6" name="Footer Placeholder 5"/>
          <p:cNvSpPr>
            <a:spLocks noGrp="1"/>
          </p:cNvSpPr>
          <p:nvPr>
            <p:ph type="ftr" sz="quarter" idx="11"/>
          </p:nvPr>
        </p:nvSpPr>
        <p:spPr>
          <a:xfrm>
            <a:off x="301752" y="6410848"/>
            <a:ext cx="3383280" cy="365760"/>
          </a:xfrm>
        </p:spPr>
        <p:txBody>
          <a:bodyPr/>
          <a:lstStyle/>
          <a:p>
            <a:endParaRPr lang="en-US">
              <a:latin typeface="Georgia"/>
            </a:endParaRPr>
          </a:p>
        </p:txBody>
      </p:sp>
    </p:spTree>
    <p:extLst>
      <p:ext uri="{BB962C8B-B14F-4D97-AF65-F5344CB8AC3E}">
        <p14:creationId xmlns:p14="http://schemas.microsoft.com/office/powerpoint/2010/main" val="6644739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7" name="Slide Number Placeholder 6"/>
          <p:cNvSpPr>
            <a:spLocks noGrp="1"/>
          </p:cNvSpPr>
          <p:nvPr>
            <p:ph type="sldNum" sz="quarter" idx="12"/>
          </p:nvPr>
        </p:nvSpPr>
        <p:spPr>
          <a:xfrm>
            <a:off x="1371600" y="312738"/>
            <a:ext cx="457200" cy="441325"/>
          </a:xfrm>
        </p:spPr>
        <p:txBody>
          <a:bodyPr/>
          <a:lstStyle/>
          <a:p>
            <a:fld id="{555FC7E0-9509-8448-A354-D456ED962F49}" type="slidenum">
              <a:rPr lang="en-US" smtClean="0">
                <a:solidFill>
                  <a:srgbClr val="8CADAE">
                    <a:shade val="75000"/>
                  </a:srgbClr>
                </a:solidFill>
                <a:latin typeface="Georgia"/>
              </a:rPr>
              <a:pPr/>
              <a:t>‹#›</a:t>
            </a:fld>
            <a:endParaRPr lang="en-US">
              <a:solidFill>
                <a:srgbClr val="8CADAE">
                  <a:shade val="75000"/>
                </a:srgbClr>
              </a:solidFill>
              <a:latin typeface="Georgia"/>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5" name="Date Placeholder 4"/>
          <p:cNvSpPr>
            <a:spLocks noGrp="1"/>
          </p:cNvSpPr>
          <p:nvPr>
            <p:ph type="dt" sz="half" idx="10"/>
          </p:nvPr>
        </p:nvSpPr>
        <p:spPr>
          <a:xfrm>
            <a:off x="5788152" y="6404984"/>
            <a:ext cx="3044952" cy="365760"/>
          </a:xfrm>
        </p:spPr>
        <p:txBody>
          <a:bodyPr/>
          <a:lstStyle/>
          <a:p>
            <a:fld id="{B220DBAC-9FC1-9043-8F26-D37129BCB700}" type="datetime1">
              <a:rPr lang="en-US" smtClean="0">
                <a:latin typeface="Georgia"/>
              </a:rPr>
              <a:pPr/>
              <a:t>3/7/16</a:t>
            </a:fld>
            <a:endParaRPr lang="en-US">
              <a:latin typeface="Georgia"/>
            </a:endParaRPr>
          </a:p>
        </p:txBody>
      </p:sp>
      <p:sp>
        <p:nvSpPr>
          <p:cNvPr id="6" name="Footer Placeholder 5"/>
          <p:cNvSpPr>
            <a:spLocks noGrp="1"/>
          </p:cNvSpPr>
          <p:nvPr>
            <p:ph type="ftr" sz="quarter" idx="11"/>
          </p:nvPr>
        </p:nvSpPr>
        <p:spPr>
          <a:xfrm>
            <a:off x="301752" y="6410848"/>
            <a:ext cx="3584448" cy="365760"/>
          </a:xfrm>
        </p:spPr>
        <p:txBody>
          <a:bodyPr/>
          <a:lstStyle/>
          <a:p>
            <a:endParaRPr lang="en-US">
              <a:latin typeface="Georgia"/>
            </a:endParaRPr>
          </a:p>
        </p:txBody>
      </p:sp>
    </p:spTree>
    <p:extLst>
      <p:ext uri="{BB962C8B-B14F-4D97-AF65-F5344CB8AC3E}">
        <p14:creationId xmlns:p14="http://schemas.microsoft.com/office/powerpoint/2010/main" val="36465434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F150FA7-611A-8041-9575-A6B3DD08B1DA}" type="datetime1">
              <a:rPr lang="en-US" smtClean="0">
                <a:latin typeface="Georgia"/>
              </a:rPr>
              <a:pPr/>
              <a:t>3/7/16</a:t>
            </a:fld>
            <a:endParaRPr lang="en-US">
              <a:latin typeface="Georgia"/>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latin typeface="Georgia"/>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55FC7E0-9509-8448-A354-D456ED962F49}" type="slidenum">
              <a:rPr lang="en-US" smtClean="0">
                <a:solidFill>
                  <a:srgbClr val="8CADAE">
                    <a:shade val="75000"/>
                  </a:srgbClr>
                </a:solidFill>
                <a:latin typeface="Georgia"/>
              </a:rPr>
              <a:pPr/>
              <a:t>‹#›</a:t>
            </a:fld>
            <a:endParaRPr lang="en-US">
              <a:solidFill>
                <a:srgbClr val="8CADAE">
                  <a:shade val="75000"/>
                </a:srgbClr>
              </a:solidFill>
              <a:latin typeface="Georgia"/>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23695389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dc.gov/art/whatis.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ennmedicine.org/fertility/patient/clinical-services/pgd-preimplantation-genetic-diagnosi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esearchamerica.org/advocacy-action/issues-researchamerica-advocates/stem-cell-research/timeline-major-events-stem-cel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 Id="rId3" Type="http://schemas.openxmlformats.org/officeDocument/2006/relationships/hyperlink" Target="http://www.cnn.com/2014/11/26/us/physician-assisted-suicide-fast-fact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mededirect.org/viewprogram.cfm?program=163"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history1900s.about.com/library/holocaust/nmedtrial1.htm" TargetMode="External"/><Relationship Id="rId3" Type="http://schemas.openxmlformats.org/officeDocument/2006/relationships/image" Target="../media/image1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ededirect.org/facult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imeh.com" TargetMode="Externa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2714" y="3020463"/>
            <a:ext cx="7384594" cy="3299275"/>
          </a:xfrm>
        </p:spPr>
        <p:txBody>
          <a:bodyPr>
            <a:normAutofit/>
          </a:bodyPr>
          <a:lstStyle/>
          <a:p>
            <a:r>
              <a:rPr lang="en-US" sz="2000" dirty="0" smtClean="0"/>
              <a:t>Dr. </a:t>
            </a:r>
            <a:r>
              <a:rPr lang="en-US" sz="2000" dirty="0" err="1" smtClean="0"/>
              <a:t>stacy</a:t>
            </a:r>
            <a:r>
              <a:rPr lang="en-US" sz="2000" dirty="0" smtClean="0"/>
              <a:t> </a:t>
            </a:r>
            <a:r>
              <a:rPr lang="en-US" sz="2000" dirty="0" err="1" smtClean="0"/>
              <a:t>perlstein</a:t>
            </a:r>
            <a:r>
              <a:rPr lang="en-US" sz="2000" dirty="0" smtClean="0"/>
              <a:t> </a:t>
            </a:r>
            <a:r>
              <a:rPr lang="en-US" sz="2000" dirty="0" err="1" smtClean="0"/>
              <a:t>gallin</a:t>
            </a:r>
            <a:endParaRPr lang="en-US" sz="2000" dirty="0" smtClean="0"/>
          </a:p>
          <a:p>
            <a:endParaRPr lang="en-US" sz="2000" dirty="0"/>
          </a:p>
          <a:p>
            <a:r>
              <a:rPr lang="en-US" sz="2000" dirty="0" smtClean="0"/>
              <a:t>Founder and director</a:t>
            </a:r>
          </a:p>
          <a:p>
            <a:endParaRPr lang="en-US" sz="2000" dirty="0" smtClean="0"/>
          </a:p>
          <a:p>
            <a:r>
              <a:rPr lang="en-US" sz="2000" dirty="0" smtClean="0"/>
              <a:t>Maimonides institute for medicine, ethics and the Holocaust </a:t>
            </a:r>
          </a:p>
          <a:p>
            <a:endParaRPr lang="en-US" sz="2000" dirty="0" smtClean="0"/>
          </a:p>
          <a:p>
            <a:r>
              <a:rPr lang="en-US" sz="2000" dirty="0" err="1" smtClean="0"/>
              <a:t>www.mimeh.org</a:t>
            </a:r>
            <a:r>
              <a:rPr lang="en-US" sz="2000" dirty="0" smtClean="0"/>
              <a:t> </a:t>
            </a:r>
            <a:endParaRPr lang="en-US" sz="2000" dirty="0"/>
          </a:p>
        </p:txBody>
      </p:sp>
      <p:sp>
        <p:nvSpPr>
          <p:cNvPr id="2" name="Title 1"/>
          <p:cNvSpPr>
            <a:spLocks noGrp="1"/>
          </p:cNvSpPr>
          <p:nvPr>
            <p:ph type="ctrTitle"/>
          </p:nvPr>
        </p:nvSpPr>
        <p:spPr>
          <a:xfrm>
            <a:off x="338667" y="381000"/>
            <a:ext cx="8519583" cy="1752600"/>
          </a:xfrm>
        </p:spPr>
        <p:txBody>
          <a:bodyPr>
            <a:noAutofit/>
          </a:bodyPr>
          <a:lstStyle/>
          <a:p>
            <a:r>
              <a:rPr lang="en-US" sz="4000" dirty="0" smtClean="0">
                <a:solidFill>
                  <a:schemeClr val="accent6"/>
                </a:solidFill>
              </a:rPr>
              <a:t>Medicine, Ethics and the Holocaust: Reflecting on the Past to </a:t>
            </a:r>
            <a:br>
              <a:rPr lang="en-US" sz="4000" dirty="0" smtClean="0">
                <a:solidFill>
                  <a:schemeClr val="accent6"/>
                </a:solidFill>
              </a:rPr>
            </a:br>
            <a:r>
              <a:rPr lang="en-US" sz="4000" dirty="0" smtClean="0">
                <a:solidFill>
                  <a:schemeClr val="accent6"/>
                </a:solidFill>
              </a:rPr>
              <a:t>Protect the Future</a:t>
            </a:r>
            <a:endParaRPr lang="en-US" sz="4000" dirty="0">
              <a:solidFill>
                <a:schemeClr val="accent6"/>
              </a:solidFill>
            </a:endParaRPr>
          </a:p>
        </p:txBody>
      </p:sp>
    </p:spTree>
    <p:extLst>
      <p:ext uri="{BB962C8B-B14F-4D97-AF65-F5344CB8AC3E}">
        <p14:creationId xmlns:p14="http://schemas.microsoft.com/office/powerpoint/2010/main" val="1865942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321"/>
          <a:stretch/>
        </p:blipFill>
        <p:spPr bwMode="auto">
          <a:xfrm>
            <a:off x="536848" y="420149"/>
            <a:ext cx="3498304" cy="4761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23529" y="5181355"/>
            <a:ext cx="3820682" cy="1261884"/>
          </a:xfrm>
          <a:prstGeom prst="rect">
            <a:avLst/>
          </a:prstGeom>
          <a:noFill/>
        </p:spPr>
        <p:txBody>
          <a:bodyPr wrap="square" rtlCol="1">
            <a:spAutoFit/>
          </a:bodyPr>
          <a:lstStyle/>
          <a:p>
            <a:pPr algn="ctr"/>
            <a:r>
              <a:rPr lang="en-US" sz="3600" dirty="0">
                <a:solidFill>
                  <a:srgbClr val="D19049"/>
                </a:solidFill>
                <a:latin typeface="Times New Roman" panose="02020603050405020304" pitchFamily="18" charset="0"/>
                <a:cs typeface="Times New Roman" panose="02020603050405020304" pitchFamily="18" charset="0"/>
              </a:rPr>
              <a:t>Prof. Dr. Fritz Lenz</a:t>
            </a:r>
          </a:p>
          <a:p>
            <a:pPr algn="ctr"/>
            <a:r>
              <a:rPr lang="en-US" sz="2000" dirty="0">
                <a:solidFill>
                  <a:srgbClr val="D19049"/>
                </a:solidFill>
                <a:latin typeface="Times New Roman" panose="02020603050405020304" pitchFamily="18" charset="0"/>
                <a:cs typeface="Times New Roman" panose="02020603050405020304" pitchFamily="18" charset="0"/>
              </a:rPr>
              <a:t>Holder of the first Chair of Racial Hygiene in Germany</a:t>
            </a:r>
            <a:endParaRPr lang="he-IL" sz="2000" dirty="0">
              <a:solidFill>
                <a:srgbClr val="D19049"/>
              </a:solidFill>
              <a:latin typeface="Times New Roman" panose="02020603050405020304" pitchFamily="18" charset="0"/>
              <a:cs typeface="Times New Roman" panose="02020603050405020304" pitchFamily="18" charset="0"/>
            </a:endParaRPr>
          </a:p>
        </p:txBody>
      </p:sp>
      <p:sp>
        <p:nvSpPr>
          <p:cNvPr id="4" name="Rectangle 3"/>
          <p:cNvSpPr/>
          <p:nvPr/>
        </p:nvSpPr>
        <p:spPr>
          <a:xfrm>
            <a:off x="4355976" y="420149"/>
            <a:ext cx="4353272" cy="5016758"/>
          </a:xfrm>
          <a:prstGeom prst="rect">
            <a:avLst/>
          </a:prstGeom>
        </p:spPr>
        <p:txBody>
          <a:bodyPr wrap="square">
            <a:spAutoFit/>
          </a:bodyPr>
          <a:lstStyle/>
          <a:p>
            <a:pPr algn="ctr"/>
            <a:r>
              <a:rPr lang="en-US" sz="4000" i="1" dirty="0">
                <a:solidFill>
                  <a:srgbClr val="8CADAE"/>
                </a:solidFill>
                <a:latin typeface="Times New Roman" panose="02020603050405020304" pitchFamily="18" charset="0"/>
              </a:rPr>
              <a:t>“the individual personality cannot be the final goal of ethics.[…]The people</a:t>
            </a:r>
          </a:p>
          <a:p>
            <a:pPr algn="ctr"/>
            <a:r>
              <a:rPr lang="en-US" sz="4000" i="1" dirty="0">
                <a:solidFill>
                  <a:srgbClr val="8CADAE"/>
                </a:solidFill>
                <a:latin typeface="Times New Roman" panose="02020603050405020304" pitchFamily="18" charset="0"/>
              </a:rPr>
              <a:t>(Volk) as an organism is the goal of our ethics[...].”</a:t>
            </a:r>
          </a:p>
        </p:txBody>
      </p:sp>
      <p:sp>
        <p:nvSpPr>
          <p:cNvPr id="5" name="Rectangle 4"/>
          <p:cNvSpPr/>
          <p:nvPr/>
        </p:nvSpPr>
        <p:spPr>
          <a:xfrm>
            <a:off x="4518526" y="4468394"/>
            <a:ext cx="4408098" cy="1754327"/>
          </a:xfrm>
          <a:prstGeom prst="rect">
            <a:avLst/>
          </a:prstGeom>
        </p:spPr>
        <p:txBody>
          <a:bodyPr wrap="square">
            <a:spAutoFit/>
          </a:bodyPr>
          <a:lstStyle/>
          <a:p>
            <a:endParaRPr lang="en-US" sz="1200" dirty="0">
              <a:solidFill>
                <a:prstClr val="black"/>
              </a:solidFill>
              <a:latin typeface="Times New Roman" panose="02020603050405020304" pitchFamily="18" charset="0"/>
            </a:endParaRPr>
          </a:p>
          <a:p>
            <a:endParaRPr lang="en-US" sz="1200" dirty="0">
              <a:solidFill>
                <a:prstClr val="black"/>
              </a:solidFill>
              <a:latin typeface="Times New Roman" panose="02020603050405020304" pitchFamily="18" charset="0"/>
            </a:endParaRPr>
          </a:p>
          <a:p>
            <a:endParaRPr lang="en-US" sz="1200" dirty="0">
              <a:solidFill>
                <a:prstClr val="black"/>
              </a:solidFill>
              <a:latin typeface="Times New Roman" panose="02020603050405020304" pitchFamily="18" charset="0"/>
            </a:endParaRPr>
          </a:p>
          <a:p>
            <a:endParaRPr lang="en-US" sz="1200" dirty="0">
              <a:solidFill>
                <a:prstClr val="black"/>
              </a:solidFill>
              <a:latin typeface="Times New Roman" panose="02020603050405020304" pitchFamily="18" charset="0"/>
            </a:endParaRPr>
          </a:p>
          <a:p>
            <a:endParaRPr lang="en-US" sz="1200" dirty="0">
              <a:solidFill>
                <a:prstClr val="black"/>
              </a:solidFill>
              <a:latin typeface="Times New Roman" panose="02020603050405020304" pitchFamily="18" charset="0"/>
            </a:endParaRPr>
          </a:p>
          <a:p>
            <a:r>
              <a:rPr lang="en-US" sz="1200" dirty="0">
                <a:solidFill>
                  <a:prstClr val="black"/>
                </a:solidFill>
                <a:latin typeface="Times New Roman" panose="02020603050405020304" pitchFamily="18" charset="0"/>
              </a:rPr>
              <a:t>Florian Bruns. Turning Away From the Individual. Medicine and Morality Under the Nazis. In </a:t>
            </a:r>
            <a:r>
              <a:rPr lang="en-US" sz="1200" i="1" dirty="0">
                <a:solidFill>
                  <a:prstClr val="black"/>
                </a:solidFill>
                <a:latin typeface="Times New Roman" panose="02020603050405020304" pitchFamily="18" charset="0"/>
              </a:rPr>
              <a:t>Nazi Ideology and Ethics, </a:t>
            </a:r>
            <a:r>
              <a:rPr lang="en-US" sz="1200" dirty="0">
                <a:solidFill>
                  <a:prstClr val="black"/>
                </a:solidFill>
                <a:latin typeface="Times New Roman" panose="02020603050405020304" pitchFamily="18" charset="0"/>
              </a:rPr>
              <a:t>eds. Wolfgang </a:t>
            </a:r>
            <a:r>
              <a:rPr lang="en-US" sz="1200" dirty="0" err="1">
                <a:solidFill>
                  <a:prstClr val="black"/>
                </a:solidFill>
                <a:latin typeface="Times New Roman" panose="02020603050405020304" pitchFamily="18" charset="0"/>
              </a:rPr>
              <a:t>Bialas</a:t>
            </a:r>
            <a:r>
              <a:rPr lang="en-US" sz="1200" dirty="0">
                <a:solidFill>
                  <a:prstClr val="black"/>
                </a:solidFill>
                <a:latin typeface="Times New Roman" panose="02020603050405020304" pitchFamily="18" charset="0"/>
              </a:rPr>
              <a:t> and </a:t>
            </a:r>
            <a:r>
              <a:rPr lang="en-US" sz="1200" dirty="0" err="1">
                <a:solidFill>
                  <a:prstClr val="black"/>
                </a:solidFill>
                <a:latin typeface="Times New Roman" panose="02020603050405020304" pitchFamily="18" charset="0"/>
              </a:rPr>
              <a:t>Lothar</a:t>
            </a:r>
            <a:r>
              <a:rPr lang="en-US" sz="1200" dirty="0">
                <a:solidFill>
                  <a:prstClr val="black"/>
                </a:solidFill>
                <a:latin typeface="Times New Roman" panose="02020603050405020304" pitchFamily="18" charset="0"/>
              </a:rPr>
              <a:t> </a:t>
            </a:r>
            <a:r>
              <a:rPr lang="en-US" sz="1200" dirty="0" err="1">
                <a:solidFill>
                  <a:prstClr val="black"/>
                </a:solidFill>
                <a:latin typeface="Times New Roman" panose="02020603050405020304" pitchFamily="18" charset="0"/>
              </a:rPr>
              <a:t>Fritze</a:t>
            </a:r>
            <a:endParaRPr lang="en-US" sz="1200" dirty="0">
              <a:solidFill>
                <a:prstClr val="black"/>
              </a:solidFill>
              <a:latin typeface="Times New Roman" panose="02020603050405020304" pitchFamily="18" charset="0"/>
            </a:endParaRPr>
          </a:p>
          <a:p>
            <a:r>
              <a:rPr lang="en-US" sz="1200" dirty="0">
                <a:solidFill>
                  <a:prstClr val="black"/>
                </a:solidFill>
                <a:latin typeface="Times New Roman" panose="02020603050405020304" pitchFamily="18" charset="0"/>
              </a:rPr>
              <a:t>Slide reproduced with the permission of Tessa </a:t>
            </a:r>
            <a:r>
              <a:rPr lang="en-US" sz="1200" dirty="0" err="1">
                <a:solidFill>
                  <a:prstClr val="black"/>
                </a:solidFill>
                <a:latin typeface="Times New Roman" panose="02020603050405020304" pitchFamily="18" charset="0"/>
              </a:rPr>
              <a:t>Chelouche</a:t>
            </a:r>
            <a:r>
              <a:rPr lang="en-US" sz="1200" dirty="0">
                <a:solidFill>
                  <a:prstClr val="black"/>
                </a:solidFill>
                <a:latin typeface="Times New Roman" panose="02020603050405020304" pitchFamily="18" charset="0"/>
              </a:rPr>
              <a:t>, M.D.</a:t>
            </a:r>
          </a:p>
        </p:txBody>
      </p:sp>
      <p:sp>
        <p:nvSpPr>
          <p:cNvPr id="6" name="Slide Number Placeholder 5"/>
          <p:cNvSpPr>
            <a:spLocks noGrp="1"/>
          </p:cNvSpPr>
          <p:nvPr>
            <p:ph type="sldNum" sz="quarter" idx="12"/>
          </p:nvPr>
        </p:nvSpPr>
        <p:spPr/>
        <p:txBody>
          <a:bodyPr/>
          <a:lstStyle/>
          <a:p>
            <a:fld id="{555FC7E0-9509-8448-A354-D456ED962F49}" type="slidenum">
              <a:rPr lang="en-US" smtClean="0">
                <a:latin typeface="Georgia"/>
              </a:rPr>
              <a:pPr/>
              <a:t>10</a:t>
            </a:fld>
            <a:endParaRPr lang="en-US">
              <a:latin typeface="Georgia"/>
            </a:endParaRPr>
          </a:p>
        </p:txBody>
      </p:sp>
    </p:spTree>
    <p:extLst>
      <p:ext uri="{BB962C8B-B14F-4D97-AF65-F5344CB8AC3E}">
        <p14:creationId xmlns:p14="http://schemas.microsoft.com/office/powerpoint/2010/main" val="14606437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Politicization of Science and Medicine</a:t>
            </a:r>
            <a:endParaRPr lang="en-US" dirty="0">
              <a:solidFill>
                <a:schemeClr val="accent6"/>
              </a:solidFill>
            </a:endParaRPr>
          </a:p>
        </p:txBody>
      </p:sp>
      <p:sp>
        <p:nvSpPr>
          <p:cNvPr id="3" name="Content Placeholder 2"/>
          <p:cNvSpPr>
            <a:spLocks noGrp="1"/>
          </p:cNvSpPr>
          <p:nvPr>
            <p:ph sz="quarter" idx="1"/>
          </p:nvPr>
        </p:nvSpPr>
        <p:spPr>
          <a:xfrm>
            <a:off x="301751" y="1527047"/>
            <a:ext cx="8669975" cy="4795619"/>
          </a:xfrm>
        </p:spPr>
        <p:txBody>
          <a:bodyPr>
            <a:normAutofit fontScale="85000" lnSpcReduction="10000"/>
          </a:bodyPr>
          <a:lstStyle/>
          <a:p>
            <a:pPr marL="0" indent="0">
              <a:buNone/>
            </a:pPr>
            <a:endParaRPr lang="en-US" sz="900" dirty="0" smtClean="0"/>
          </a:p>
          <a:p>
            <a:r>
              <a:rPr lang="en-US" sz="3100" dirty="0" smtClean="0"/>
              <a:t>National Socialism was more than a political movement- it was a way of life</a:t>
            </a:r>
          </a:p>
          <a:p>
            <a:r>
              <a:rPr lang="en-US" sz="3100" dirty="0" smtClean="0"/>
              <a:t>Must promote a medical community that ministered to the strong instead of the weak</a:t>
            </a:r>
          </a:p>
          <a:p>
            <a:r>
              <a:rPr lang="en-US" sz="3100" dirty="0" smtClean="0"/>
              <a:t>Willingness of physicians to offer medical care to sick and disabled allowed inferior elements to survive</a:t>
            </a:r>
          </a:p>
          <a:p>
            <a:r>
              <a:rPr lang="en-US" sz="3100" dirty="0" smtClean="0"/>
              <a:t>Alfred </a:t>
            </a:r>
            <a:r>
              <a:rPr lang="en-US" sz="3100" dirty="0" err="1" smtClean="0"/>
              <a:t>Ploetz</a:t>
            </a:r>
            <a:r>
              <a:rPr lang="en-US" sz="3100" dirty="0" smtClean="0"/>
              <a:t>- “</a:t>
            </a:r>
            <a:r>
              <a:rPr lang="en-US" sz="3100" dirty="0" err="1" smtClean="0"/>
              <a:t>counterselective</a:t>
            </a:r>
            <a:r>
              <a:rPr lang="en-US" sz="3100" dirty="0" smtClean="0"/>
              <a:t> measures-” avoid medical care that would prolong the life of the unfit</a:t>
            </a:r>
          </a:p>
          <a:p>
            <a:r>
              <a:rPr lang="en-US" sz="3100" dirty="0" smtClean="0"/>
              <a:t>National </a:t>
            </a:r>
            <a:r>
              <a:rPr lang="en-US" sz="3100" dirty="0"/>
              <a:t>Socialism as “Applied Biology”- roots of behavior, positive and negative, attributed to genes</a:t>
            </a:r>
          </a:p>
          <a:p>
            <a:pPr marL="0" indent="0">
              <a:buNone/>
            </a:pPr>
            <a:endParaRPr lang="en-US" sz="1600" dirty="0"/>
          </a:p>
          <a:p>
            <a:pPr marL="0" indent="0">
              <a:buNone/>
            </a:pPr>
            <a:r>
              <a:rPr lang="en-US" sz="1500" dirty="0"/>
              <a:t>*Rudolf Hess, as cited in Robert Jay </a:t>
            </a:r>
            <a:r>
              <a:rPr lang="en-US" sz="1500" dirty="0" err="1"/>
              <a:t>Lifton</a:t>
            </a:r>
            <a:r>
              <a:rPr lang="en-US" sz="1500" dirty="0"/>
              <a:t> (2000).  </a:t>
            </a:r>
            <a:r>
              <a:rPr lang="en-US" sz="1500" i="1" dirty="0"/>
              <a:t>The Nazi Doctors: Medical Killing and the Psychology of Genocide</a:t>
            </a:r>
            <a:r>
              <a:rPr lang="en-US" sz="1500" dirty="0"/>
              <a:t>, p. 129.</a:t>
            </a:r>
          </a:p>
          <a:p>
            <a:endParaRPr lang="en-US" dirty="0"/>
          </a:p>
        </p:txBody>
      </p:sp>
      <p:sp>
        <p:nvSpPr>
          <p:cNvPr id="5" name="Slide Number Placeholder 4"/>
          <p:cNvSpPr>
            <a:spLocks noGrp="1"/>
          </p:cNvSpPr>
          <p:nvPr>
            <p:ph type="sldNum" sz="quarter" idx="12"/>
          </p:nvPr>
        </p:nvSpPr>
        <p:spPr/>
        <p:txBody>
          <a:bodyPr/>
          <a:lstStyle/>
          <a:p>
            <a:fld id="{555FC7E0-9509-8448-A354-D456ED962F49}" type="slidenum">
              <a:rPr lang="en-US" smtClean="0">
                <a:solidFill>
                  <a:srgbClr val="8CADAE">
                    <a:shade val="75000"/>
                  </a:srgbClr>
                </a:solidFill>
                <a:latin typeface="Georgia"/>
              </a:rPr>
              <a:pPr/>
              <a:t>11</a:t>
            </a:fld>
            <a:endParaRPr lang="en-US">
              <a:solidFill>
                <a:srgbClr val="8CADAE">
                  <a:shade val="75000"/>
                </a:srgbClr>
              </a:solidFill>
              <a:latin typeface="Georgia"/>
            </a:endParaRPr>
          </a:p>
        </p:txBody>
      </p:sp>
    </p:spTree>
    <p:extLst>
      <p:ext uri="{BB962C8B-B14F-4D97-AF65-F5344CB8AC3E}">
        <p14:creationId xmlns:p14="http://schemas.microsoft.com/office/powerpoint/2010/main" val="2447783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Eugenics: From Theory to Practice</a:t>
            </a:r>
            <a:endParaRPr lang="en-US" dirty="0">
              <a:solidFill>
                <a:schemeClr val="accent6"/>
              </a:solidFill>
            </a:endParaRPr>
          </a:p>
        </p:txBody>
      </p:sp>
      <p:sp>
        <p:nvSpPr>
          <p:cNvPr id="3" name="Content Placeholder 2"/>
          <p:cNvSpPr>
            <a:spLocks noGrp="1"/>
          </p:cNvSpPr>
          <p:nvPr>
            <p:ph sz="quarter" idx="1"/>
          </p:nvPr>
        </p:nvSpPr>
        <p:spPr>
          <a:xfrm>
            <a:off x="301752" y="1527047"/>
            <a:ext cx="8503920" cy="4716005"/>
          </a:xfrm>
        </p:spPr>
        <p:txBody>
          <a:bodyPr>
            <a:normAutofit fontScale="92500"/>
          </a:bodyPr>
          <a:lstStyle/>
          <a:p>
            <a:r>
              <a:rPr lang="en-US" dirty="0" smtClean="0"/>
              <a:t>Political ideals of Nazi Party- systemically identify, socially isolate, and legally persecute the unfit</a:t>
            </a:r>
          </a:p>
          <a:p>
            <a:r>
              <a:rPr lang="en-US" dirty="0" smtClean="0"/>
              <a:t>Scientific/Medical ideal- use genetics to better society</a:t>
            </a:r>
          </a:p>
          <a:p>
            <a:r>
              <a:rPr lang="en-US" dirty="0" smtClean="0"/>
              <a:t>Nazi Vision: use science and medicine to gain total control of the biological process of evolution</a:t>
            </a:r>
          </a:p>
          <a:p>
            <a:r>
              <a:rPr lang="en-US" dirty="0" smtClean="0"/>
              <a:t>Goal: ensure the health and strength of the German nation</a:t>
            </a:r>
          </a:p>
          <a:p>
            <a:r>
              <a:rPr lang="en-US" dirty="0" smtClean="0"/>
              <a:t>Incorporating eugenics and race hygiene into National Socialism provided necessary scientific justification</a:t>
            </a:r>
          </a:p>
          <a:p>
            <a:r>
              <a:rPr lang="en-US" dirty="0" smtClean="0"/>
              <a:t>Laws and policies portrayed as public health measures intended to protect and improve the Volk</a:t>
            </a:r>
          </a:p>
          <a:p>
            <a:endParaRPr lang="en-US" dirty="0"/>
          </a:p>
        </p:txBody>
      </p:sp>
      <p:sp>
        <p:nvSpPr>
          <p:cNvPr id="5" name="Slide Number Placeholder 4"/>
          <p:cNvSpPr>
            <a:spLocks noGrp="1"/>
          </p:cNvSpPr>
          <p:nvPr>
            <p:ph type="sldNum" sz="quarter" idx="12"/>
          </p:nvPr>
        </p:nvSpPr>
        <p:spPr/>
        <p:txBody>
          <a:bodyPr/>
          <a:lstStyle/>
          <a:p>
            <a:fld id="{555FC7E0-9509-8448-A354-D456ED962F49}" type="slidenum">
              <a:rPr lang="en-US" smtClean="0">
                <a:solidFill>
                  <a:srgbClr val="8CADAE">
                    <a:shade val="75000"/>
                  </a:srgbClr>
                </a:solidFill>
                <a:latin typeface="Georgia"/>
              </a:rPr>
              <a:pPr/>
              <a:t>12</a:t>
            </a:fld>
            <a:endParaRPr lang="en-US">
              <a:solidFill>
                <a:srgbClr val="8CADAE">
                  <a:shade val="75000"/>
                </a:srgbClr>
              </a:solidFill>
              <a:latin typeface="Georgia"/>
            </a:endParaRPr>
          </a:p>
        </p:txBody>
      </p:sp>
    </p:spTree>
    <p:extLst>
      <p:ext uri="{BB962C8B-B14F-4D97-AF65-F5344CB8AC3E}">
        <p14:creationId xmlns:p14="http://schemas.microsoft.com/office/powerpoint/2010/main" val="4263175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Medicine in Nazi Rhetoric</a:t>
            </a:r>
            <a:endParaRPr lang="en-US" dirty="0">
              <a:solidFill>
                <a:schemeClr val="accent6"/>
              </a:solidFill>
            </a:endParaRPr>
          </a:p>
        </p:txBody>
      </p:sp>
      <p:sp>
        <p:nvSpPr>
          <p:cNvPr id="3" name="Content Placeholder 2"/>
          <p:cNvSpPr>
            <a:spLocks noGrp="1"/>
          </p:cNvSpPr>
          <p:nvPr>
            <p:ph sz="quarter" idx="1"/>
          </p:nvPr>
        </p:nvSpPr>
        <p:spPr>
          <a:xfrm>
            <a:off x="301752" y="1527047"/>
            <a:ext cx="8503920" cy="4903700"/>
          </a:xfrm>
        </p:spPr>
        <p:txBody>
          <a:bodyPr>
            <a:normAutofit fontScale="92500" lnSpcReduction="10000"/>
          </a:bodyPr>
          <a:lstStyle/>
          <a:p>
            <a:pPr marL="0" indent="0">
              <a:buNone/>
            </a:pPr>
            <a:endParaRPr lang="en-US" sz="900" dirty="0" smtClean="0"/>
          </a:p>
          <a:p>
            <a:r>
              <a:rPr lang="en-US" dirty="0" smtClean="0"/>
              <a:t>Unifying principle of Nazi Party was a deadly racial disease; solution was to rid Germany of that disease by any means necessary</a:t>
            </a:r>
          </a:p>
          <a:p>
            <a:r>
              <a:rPr lang="en-US" dirty="0" smtClean="0"/>
              <a:t>Medicalization of society- medical cure for society’s ailments</a:t>
            </a:r>
          </a:p>
          <a:p>
            <a:r>
              <a:rPr lang="en-US" dirty="0" smtClean="0"/>
              <a:t>Hitler as “Great Doctor of the German people”</a:t>
            </a:r>
          </a:p>
          <a:p>
            <a:r>
              <a:rPr lang="en-US" sz="2800" dirty="0" smtClean="0"/>
              <a:t>“Of </a:t>
            </a:r>
            <a:r>
              <a:rPr lang="en-US" sz="2800" dirty="0"/>
              <a:t>course I am a doctor and I want to preserve life.  And out of respect for human life, I would remove a gangrenous appendix from a diseased body.  The Jew is a gangrenous appendix in the body of </a:t>
            </a:r>
            <a:r>
              <a:rPr lang="en-US" sz="2800" dirty="0" smtClean="0"/>
              <a:t>mankind.” Fritz Klein</a:t>
            </a:r>
          </a:p>
          <a:p>
            <a:pPr marL="0" indent="0">
              <a:buNone/>
            </a:pPr>
            <a:endParaRPr lang="en-US" sz="1400" dirty="0" smtClean="0"/>
          </a:p>
          <a:p>
            <a:pPr marL="0" indent="0">
              <a:buNone/>
            </a:pPr>
            <a:r>
              <a:rPr lang="en-US" sz="1400" dirty="0" smtClean="0"/>
              <a:t>Robert Jay </a:t>
            </a:r>
            <a:r>
              <a:rPr lang="en-US" sz="1400" dirty="0" err="1" smtClean="0"/>
              <a:t>Lifton</a:t>
            </a:r>
            <a:r>
              <a:rPr lang="en-US" sz="1400" dirty="0" smtClean="0"/>
              <a:t>, (2000).  </a:t>
            </a:r>
            <a:r>
              <a:rPr lang="en-US" sz="1400" i="1" dirty="0" smtClean="0"/>
              <a:t>The Nazi Doctors: Medical Killing and the Psychology of Genocide, </a:t>
            </a:r>
            <a:r>
              <a:rPr lang="en-US" sz="1400" dirty="0" smtClean="0"/>
              <a:t>p. 29.</a:t>
            </a:r>
            <a:endParaRPr lang="en-US" sz="1400" dirty="0"/>
          </a:p>
          <a:p>
            <a:endParaRPr lang="en-US" dirty="0"/>
          </a:p>
        </p:txBody>
      </p:sp>
      <p:sp>
        <p:nvSpPr>
          <p:cNvPr id="5" name="Slide Number Placeholder 4"/>
          <p:cNvSpPr>
            <a:spLocks noGrp="1"/>
          </p:cNvSpPr>
          <p:nvPr>
            <p:ph type="sldNum" sz="quarter" idx="12"/>
          </p:nvPr>
        </p:nvSpPr>
        <p:spPr/>
        <p:txBody>
          <a:bodyPr/>
          <a:lstStyle/>
          <a:p>
            <a:fld id="{555FC7E0-9509-8448-A354-D456ED962F49}" type="slidenum">
              <a:rPr lang="en-US" smtClean="0">
                <a:solidFill>
                  <a:srgbClr val="8CADAE">
                    <a:shade val="75000"/>
                  </a:srgbClr>
                </a:solidFill>
                <a:latin typeface="Georgia"/>
              </a:rPr>
              <a:pPr/>
              <a:t>13</a:t>
            </a:fld>
            <a:endParaRPr lang="en-US">
              <a:solidFill>
                <a:srgbClr val="8CADAE">
                  <a:shade val="75000"/>
                </a:srgbClr>
              </a:solidFill>
              <a:latin typeface="Georgia"/>
            </a:endParaRPr>
          </a:p>
        </p:txBody>
      </p:sp>
    </p:spTree>
    <p:extLst>
      <p:ext uri="{BB962C8B-B14F-4D97-AF65-F5344CB8AC3E}">
        <p14:creationId xmlns:p14="http://schemas.microsoft.com/office/powerpoint/2010/main" val="3236007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4067175" y="3716338"/>
            <a:ext cx="4356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he-IL" sz="2000">
              <a:solidFill>
                <a:prstClr val="black"/>
              </a:solidFill>
              <a:latin typeface="Times New Roman" pitchFamily="18" charset="0"/>
              <a:cs typeface="Times New Roman" pitchFamily="18" charset="0"/>
            </a:endParaRPr>
          </a:p>
        </p:txBody>
      </p:sp>
      <p:pic>
        <p:nvPicPr>
          <p:cNvPr id="41987" name="Picture 4" descr="caduceus.png"/>
          <p:cNvPicPr>
            <a:picLocks noChangeAspect="1"/>
          </p:cNvPicPr>
          <p:nvPr/>
        </p:nvPicPr>
        <p:blipFill>
          <a:blip r:embed="rId2">
            <a:extLst>
              <a:ext uri="{28A0092B-C50C-407E-A947-70E740481C1C}">
                <a14:useLocalDpi xmlns:a14="http://schemas.microsoft.com/office/drawing/2010/main" val="0"/>
              </a:ext>
            </a:extLst>
          </a:blip>
          <a:srcRect t="6589" r="12903" b="3308"/>
          <a:stretch>
            <a:fillRect/>
          </a:stretch>
        </p:blipFill>
        <p:spPr bwMode="auto">
          <a:xfrm>
            <a:off x="337047" y="405190"/>
            <a:ext cx="3930153" cy="574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Rectangle 5"/>
          <p:cNvSpPr>
            <a:spLocks noChangeArrowheads="1"/>
          </p:cNvSpPr>
          <p:nvPr/>
        </p:nvSpPr>
        <p:spPr bwMode="auto">
          <a:xfrm>
            <a:off x="4067175" y="260350"/>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he-IL" altLang="he-IL" sz="2800" i="1">
              <a:solidFill>
                <a:prstClr val="black"/>
              </a:solidFill>
              <a:latin typeface="Times New Roman" pitchFamily="18" charset="0"/>
              <a:cs typeface="Times New Roman" pitchFamily="18" charset="0"/>
            </a:endParaRPr>
          </a:p>
        </p:txBody>
      </p:sp>
      <p:sp>
        <p:nvSpPr>
          <p:cNvPr id="41990" name="Rectangle 6"/>
          <p:cNvSpPr>
            <a:spLocks noChangeArrowheads="1"/>
          </p:cNvSpPr>
          <p:nvPr/>
        </p:nvSpPr>
        <p:spPr bwMode="auto">
          <a:xfrm>
            <a:off x="4067175" y="414972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he-IL" altLang="he-IL">
              <a:solidFill>
                <a:prstClr val="black"/>
              </a:solidFill>
              <a:latin typeface="Times New Roman" pitchFamily="18" charset="0"/>
              <a:cs typeface="Times New Roman" pitchFamily="18" charset="0"/>
            </a:endParaRPr>
          </a:p>
        </p:txBody>
      </p:sp>
      <p:sp>
        <p:nvSpPr>
          <p:cNvPr id="41991" name="Rectangle 1"/>
          <p:cNvSpPr>
            <a:spLocks noChangeArrowheads="1"/>
          </p:cNvSpPr>
          <p:nvPr/>
        </p:nvSpPr>
        <p:spPr bwMode="auto">
          <a:xfrm>
            <a:off x="4716463" y="226439"/>
            <a:ext cx="3995737"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he-IL" sz="3600" dirty="0">
                <a:solidFill>
                  <a:srgbClr val="D19049"/>
                </a:solidFill>
                <a:latin typeface="Times New Roman" pitchFamily="18" charset="0"/>
                <a:ea typeface="Calibri" pitchFamily="34" charset="0"/>
                <a:cs typeface="Times New Roman" pitchFamily="18" charset="0"/>
              </a:rPr>
              <a:t>"</a:t>
            </a:r>
            <a:r>
              <a:rPr lang="en-US" altLang="he-IL" sz="3600" i="1" dirty="0">
                <a:solidFill>
                  <a:srgbClr val="D19049"/>
                </a:solidFill>
                <a:latin typeface="Times New Roman" pitchFamily="18" charset="0"/>
                <a:ea typeface="Calibri" pitchFamily="34" charset="0"/>
                <a:cs typeface="Times New Roman" pitchFamily="18" charset="0"/>
              </a:rPr>
              <a:t>You, you National Socialist doctors, I cannot do without you for a single day, not a single hour. If not for you, if you fail me, then all is lost</a:t>
            </a:r>
            <a:r>
              <a:rPr lang="en-US" altLang="he-IL" sz="3600" i="1" dirty="0" smtClean="0">
                <a:solidFill>
                  <a:srgbClr val="D19049"/>
                </a:solidFill>
                <a:latin typeface="Times New Roman" pitchFamily="18" charset="0"/>
                <a:ea typeface="Calibri" pitchFamily="34" charset="0"/>
                <a:cs typeface="Times New Roman" pitchFamily="18" charset="0"/>
              </a:rPr>
              <a:t>.” </a:t>
            </a:r>
          </a:p>
          <a:p>
            <a:pPr algn="ctr" eaLnBrk="1" hangingPunct="1"/>
            <a:endParaRPr lang="en-US" altLang="he-IL" sz="1100" dirty="0">
              <a:solidFill>
                <a:prstClr val="black"/>
              </a:solidFill>
              <a:latin typeface="Times New Roman" pitchFamily="18" charset="0"/>
              <a:ea typeface="Calibri" pitchFamily="34" charset="0"/>
              <a:cs typeface="Times New Roman" pitchFamily="18" charset="0"/>
            </a:endParaRPr>
          </a:p>
          <a:p>
            <a:pPr algn="ctr" eaLnBrk="1" hangingPunct="1"/>
            <a:r>
              <a:rPr lang="en-US" altLang="he-IL" sz="2800" dirty="0" smtClean="0">
                <a:solidFill>
                  <a:prstClr val="black"/>
                </a:solidFill>
                <a:latin typeface="Times New Roman" pitchFamily="18" charset="0"/>
                <a:ea typeface="Calibri" pitchFamily="34" charset="0"/>
                <a:cs typeface="Times New Roman" pitchFamily="18" charset="0"/>
              </a:rPr>
              <a:t>Adolf  Hitler</a:t>
            </a:r>
          </a:p>
          <a:p>
            <a:pPr algn="ctr" eaLnBrk="1" hangingPunct="1"/>
            <a:endParaRPr lang="en-US" altLang="he-IL" sz="1400" b="1" dirty="0" smtClean="0">
              <a:solidFill>
                <a:prstClr val="black"/>
              </a:solidFill>
              <a:latin typeface="Times New Roman" pitchFamily="18" charset="0"/>
              <a:ea typeface="Calibri" pitchFamily="34" charset="0"/>
              <a:cs typeface="Times New Roman" pitchFamily="18" charset="0"/>
            </a:endParaRPr>
          </a:p>
          <a:p>
            <a:pPr eaLnBrk="1" hangingPunct="1"/>
            <a:r>
              <a:rPr lang="en-US" altLang="he-IL" sz="1200" dirty="0" smtClean="0">
                <a:solidFill>
                  <a:prstClr val="black"/>
                </a:solidFill>
                <a:latin typeface="Times New Roman" pitchFamily="18" charset="0"/>
                <a:ea typeface="Calibri" pitchFamily="34" charset="0"/>
                <a:cs typeface="Times New Roman" pitchFamily="18" charset="0"/>
              </a:rPr>
              <a:t>Robert Proctor (1988). </a:t>
            </a:r>
            <a:r>
              <a:rPr lang="en-US" altLang="he-IL" sz="1200" i="1" dirty="0" smtClean="0">
                <a:solidFill>
                  <a:prstClr val="black"/>
                </a:solidFill>
                <a:latin typeface="Times New Roman" pitchFamily="18" charset="0"/>
                <a:ea typeface="Calibri" pitchFamily="34" charset="0"/>
                <a:cs typeface="Times New Roman" pitchFamily="18" charset="0"/>
              </a:rPr>
              <a:t>Racial Hygiene: Medicine Under the Nazis, </a:t>
            </a:r>
            <a:r>
              <a:rPr lang="en-US" altLang="he-IL" sz="1200" dirty="0" smtClean="0">
                <a:solidFill>
                  <a:prstClr val="black"/>
                </a:solidFill>
                <a:latin typeface="Times New Roman" pitchFamily="18" charset="0"/>
                <a:ea typeface="Calibri" pitchFamily="34" charset="0"/>
                <a:cs typeface="Times New Roman" pitchFamily="18" charset="0"/>
              </a:rPr>
              <a:t>p. 64.</a:t>
            </a:r>
            <a:r>
              <a:rPr lang="en-US" altLang="he-IL" sz="1200" dirty="0">
                <a:solidFill>
                  <a:prstClr val="black"/>
                </a:solidFill>
                <a:latin typeface="Times New Roman" pitchFamily="18" charset="0"/>
                <a:ea typeface="Calibri" pitchFamily="34" charset="0"/>
                <a:cs typeface="Times New Roman" pitchFamily="18" charset="0"/>
              </a:rPr>
              <a:t> </a:t>
            </a:r>
            <a:r>
              <a:rPr lang="en-US" altLang="he-IL" sz="1200" dirty="0" smtClean="0">
                <a:solidFill>
                  <a:prstClr val="black"/>
                </a:solidFill>
                <a:latin typeface="Times New Roman" pitchFamily="18" charset="0"/>
                <a:ea typeface="Calibri" pitchFamily="34" charset="0"/>
                <a:cs typeface="Times New Roman" pitchFamily="18" charset="0"/>
              </a:rPr>
              <a:t>Reproduced with permission from Tessa </a:t>
            </a:r>
            <a:r>
              <a:rPr lang="en-US" altLang="he-IL" sz="1200" dirty="0" err="1" smtClean="0">
                <a:solidFill>
                  <a:prstClr val="black"/>
                </a:solidFill>
                <a:latin typeface="Times New Roman" pitchFamily="18" charset="0"/>
                <a:ea typeface="Calibri" pitchFamily="34" charset="0"/>
                <a:cs typeface="Times New Roman" pitchFamily="18" charset="0"/>
              </a:rPr>
              <a:t>Chelouche</a:t>
            </a:r>
            <a:r>
              <a:rPr lang="en-US" altLang="he-IL" sz="1200" dirty="0" smtClean="0">
                <a:solidFill>
                  <a:prstClr val="black"/>
                </a:solidFill>
                <a:latin typeface="Times New Roman" pitchFamily="18" charset="0"/>
                <a:ea typeface="Calibri" pitchFamily="34" charset="0"/>
                <a:cs typeface="Times New Roman" pitchFamily="18" charset="0"/>
              </a:rPr>
              <a:t>, M.D.</a:t>
            </a:r>
            <a:endParaRPr lang="en-US" altLang="he-IL" sz="1200" dirty="0">
              <a:solidFill>
                <a:prstClr val="black"/>
              </a:solidFill>
              <a:ea typeface="Calibri" pitchFamily="34" charset="0"/>
              <a:cs typeface="Times New Roman" pitchFamily="18" charset="0"/>
            </a:endParaRPr>
          </a:p>
        </p:txBody>
      </p:sp>
      <p:sp>
        <p:nvSpPr>
          <p:cNvPr id="3" name="Slide Number Placeholder 2"/>
          <p:cNvSpPr>
            <a:spLocks noGrp="1"/>
          </p:cNvSpPr>
          <p:nvPr>
            <p:ph type="sldNum" sz="quarter" idx="12"/>
          </p:nvPr>
        </p:nvSpPr>
        <p:spPr/>
        <p:txBody>
          <a:bodyPr/>
          <a:lstStyle/>
          <a:p>
            <a:fld id="{555FC7E0-9509-8448-A354-D456ED962F49}" type="slidenum">
              <a:rPr lang="en-US" smtClean="0">
                <a:latin typeface="Georgia"/>
              </a:rPr>
              <a:pPr/>
              <a:t>14</a:t>
            </a:fld>
            <a:endParaRPr lang="en-US">
              <a:latin typeface="Georgia"/>
            </a:endParaRPr>
          </a:p>
        </p:txBody>
      </p:sp>
    </p:spTree>
    <p:extLst>
      <p:ext uri="{BB962C8B-B14F-4D97-AF65-F5344CB8AC3E}">
        <p14:creationId xmlns:p14="http://schemas.microsoft.com/office/powerpoint/2010/main" val="40012381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Physicians During the Holocaust</a:t>
            </a:r>
            <a:endParaRPr lang="en-US" dirty="0">
              <a:solidFill>
                <a:schemeClr val="accent6"/>
              </a:solidFill>
            </a:endParaRPr>
          </a:p>
        </p:txBody>
      </p:sp>
      <p:sp>
        <p:nvSpPr>
          <p:cNvPr id="3" name="Content Placeholder 2"/>
          <p:cNvSpPr>
            <a:spLocks noGrp="1"/>
          </p:cNvSpPr>
          <p:nvPr>
            <p:ph sz="quarter" idx="1"/>
          </p:nvPr>
        </p:nvSpPr>
        <p:spPr>
          <a:xfrm>
            <a:off x="173790" y="1527047"/>
            <a:ext cx="8863264" cy="5047072"/>
          </a:xfrm>
        </p:spPr>
        <p:txBody>
          <a:bodyPr>
            <a:normAutofit fontScale="85000" lnSpcReduction="10000"/>
          </a:bodyPr>
          <a:lstStyle/>
          <a:p>
            <a:pPr>
              <a:buFont typeface="Wingdings" charset="2"/>
              <a:buChar char="ü"/>
            </a:pPr>
            <a:r>
              <a:rPr lang="en-US" dirty="0" smtClean="0"/>
              <a:t>Provided scientific justification for public policy measures</a:t>
            </a:r>
          </a:p>
          <a:p>
            <a:pPr>
              <a:buFont typeface="Wingdings" charset="2"/>
              <a:buChar char="ü"/>
            </a:pPr>
            <a:r>
              <a:rPr lang="en-US" dirty="0" smtClean="0"/>
              <a:t>Enforced public policies through hereditary health courts</a:t>
            </a:r>
          </a:p>
          <a:p>
            <a:pPr>
              <a:buFont typeface="Wingdings" charset="2"/>
              <a:buChar char="ü"/>
            </a:pPr>
            <a:r>
              <a:rPr lang="en-US" dirty="0" smtClean="0"/>
              <a:t>Decided which children would live or die based on nothing but a questionnaire</a:t>
            </a:r>
          </a:p>
          <a:p>
            <a:pPr>
              <a:buFont typeface="Wingdings" charset="2"/>
              <a:buChar char="ü"/>
            </a:pPr>
            <a:r>
              <a:rPr lang="en-US" dirty="0" smtClean="0"/>
              <a:t>Injected lethal doses of medication into handicapped children and adults</a:t>
            </a:r>
          </a:p>
          <a:p>
            <a:pPr>
              <a:buFont typeface="Wingdings" charset="2"/>
              <a:buChar char="ü"/>
            </a:pPr>
            <a:r>
              <a:rPr lang="en-US" dirty="0" smtClean="0"/>
              <a:t>Falsified death certificates</a:t>
            </a:r>
          </a:p>
          <a:p>
            <a:pPr>
              <a:buFont typeface="Wingdings" charset="2"/>
              <a:buChar char="ü"/>
            </a:pPr>
            <a:r>
              <a:rPr lang="en-US" dirty="0" smtClean="0"/>
              <a:t>Selected who would be sent to an immediate death and who would be forced into labor on the ramps at concentration camps</a:t>
            </a:r>
          </a:p>
          <a:p>
            <a:pPr>
              <a:buFont typeface="Wingdings" charset="2"/>
              <a:buChar char="ü"/>
            </a:pPr>
            <a:r>
              <a:rPr lang="en-US" dirty="0" smtClean="0"/>
              <a:t>Performed torturous “medical experiments” on concentration camp prisoners in the name of scientific progress</a:t>
            </a:r>
          </a:p>
          <a:p>
            <a:pPr>
              <a:buFont typeface="Wingdings" charset="2"/>
              <a:buChar char="ü"/>
            </a:pPr>
            <a:r>
              <a:rPr lang="en-US" dirty="0" smtClean="0"/>
              <a:t>Operated the gas chambers that killed millions of innocent victims</a:t>
            </a:r>
            <a:endParaRPr lang="en-US" dirty="0"/>
          </a:p>
        </p:txBody>
      </p:sp>
      <p:sp>
        <p:nvSpPr>
          <p:cNvPr id="5" name="Slide Number Placeholder 4"/>
          <p:cNvSpPr>
            <a:spLocks noGrp="1"/>
          </p:cNvSpPr>
          <p:nvPr>
            <p:ph type="sldNum" sz="quarter" idx="12"/>
          </p:nvPr>
        </p:nvSpPr>
        <p:spPr/>
        <p:txBody>
          <a:bodyPr/>
          <a:lstStyle/>
          <a:p>
            <a:fld id="{555FC7E0-9509-8448-A354-D456ED962F49}" type="slidenum">
              <a:rPr lang="en-US" smtClean="0">
                <a:solidFill>
                  <a:srgbClr val="8CADAE">
                    <a:shade val="75000"/>
                  </a:srgbClr>
                </a:solidFill>
                <a:latin typeface="Georgia"/>
              </a:rPr>
              <a:pPr/>
              <a:t>15</a:t>
            </a:fld>
            <a:endParaRPr lang="en-US">
              <a:solidFill>
                <a:srgbClr val="8CADAE">
                  <a:shade val="75000"/>
                </a:srgbClr>
              </a:solidFill>
              <a:latin typeface="Georgia"/>
            </a:endParaRPr>
          </a:p>
        </p:txBody>
      </p:sp>
    </p:spTree>
    <p:extLst>
      <p:ext uri="{BB962C8B-B14F-4D97-AF65-F5344CB8AC3E}">
        <p14:creationId xmlns:p14="http://schemas.microsoft.com/office/powerpoint/2010/main" val="2138930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searchet.files.wordpress.com/2014/02/screen-shot-2014-02-23-at-17-58-1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5246" y="253731"/>
            <a:ext cx="4348092" cy="5882374"/>
          </a:xfrm>
          <a:prstGeom prst="rect">
            <a:avLst/>
          </a:prstGeom>
          <a:noFill/>
          <a:extLst>
            <a:ext uri="{909E8E84-426E-40dd-AFC4-6F175D3DCCD1}">
              <a14:hiddenFill xmlns:a14="http://schemas.microsoft.com/office/drawing/2010/main">
                <a:solidFill>
                  <a:srgbClr val="FFFFFF"/>
                </a:solidFill>
              </a14:hiddenFill>
            </a:ext>
          </a:extLst>
        </p:spPr>
      </p:pic>
      <p:sp>
        <p:nvSpPr>
          <p:cNvPr id="23554" name="Rectangle 1"/>
          <p:cNvSpPr>
            <a:spLocks noChangeArrowheads="1"/>
          </p:cNvSpPr>
          <p:nvPr/>
        </p:nvSpPr>
        <p:spPr bwMode="auto">
          <a:xfrm>
            <a:off x="320349" y="-485992"/>
            <a:ext cx="4176464" cy="526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he-IL" sz="2800" i="1" dirty="0" smtClean="0">
              <a:solidFill>
                <a:prstClr val="black"/>
              </a:solidFill>
              <a:latin typeface="Times New Roman" pitchFamily="18" charset="0"/>
              <a:ea typeface="Calibri" pitchFamily="34" charset="0"/>
              <a:cs typeface="Times New Roman" pitchFamily="18" charset="0"/>
            </a:endParaRPr>
          </a:p>
          <a:p>
            <a:pPr eaLnBrk="1" hangingPunct="1"/>
            <a:endParaRPr lang="en-US" altLang="he-IL" sz="2800" b="1" i="1" dirty="0" smtClean="0">
              <a:solidFill>
                <a:srgbClr val="8CADAE"/>
              </a:solidFill>
              <a:latin typeface="Times New Roman" pitchFamily="18" charset="0"/>
              <a:ea typeface="Calibri" pitchFamily="34" charset="0"/>
              <a:cs typeface="Times New Roman" pitchFamily="18" charset="0"/>
            </a:endParaRPr>
          </a:p>
          <a:p>
            <a:pPr eaLnBrk="1" hangingPunct="1"/>
            <a:r>
              <a:rPr lang="en-US" altLang="he-IL" sz="2800" b="1" i="1" dirty="0" smtClean="0">
                <a:solidFill>
                  <a:srgbClr val="D19049"/>
                </a:solidFill>
                <a:latin typeface="Times New Roman" pitchFamily="18" charset="0"/>
                <a:ea typeface="Calibri" pitchFamily="34" charset="0"/>
                <a:cs typeface="Times New Roman" pitchFamily="18" charset="0"/>
              </a:rPr>
              <a:t>“</a:t>
            </a:r>
            <a:r>
              <a:rPr lang="en-US" altLang="he-IL" sz="2800" b="1" i="1" dirty="0">
                <a:solidFill>
                  <a:srgbClr val="D19049"/>
                </a:solidFill>
                <a:latin typeface="Times New Roman" pitchFamily="18" charset="0"/>
                <a:ea typeface="Calibri" pitchFamily="34" charset="0"/>
                <a:cs typeface="Times New Roman" pitchFamily="18" charset="0"/>
              </a:rPr>
              <a:t>Had the profession taken a strong stand against the mass killing of sick Germans before the war, it is conceivable that the entire idea and technique of death factories for genocide would not have materialized.</a:t>
            </a:r>
            <a:r>
              <a:rPr lang="en-US" altLang="he-IL" sz="2800" b="1" i="1" dirty="0" smtClean="0">
                <a:solidFill>
                  <a:srgbClr val="D19049"/>
                </a:solidFill>
                <a:latin typeface="Times New Roman" pitchFamily="18" charset="0"/>
                <a:ea typeface="Calibri" pitchFamily="34" charset="0"/>
                <a:cs typeface="Times New Roman" pitchFamily="18" charset="0"/>
              </a:rPr>
              <a:t>” Dr. Andrew C. Ivy, M.D</a:t>
            </a:r>
          </a:p>
        </p:txBody>
      </p:sp>
      <p:sp>
        <p:nvSpPr>
          <p:cNvPr id="23557" name="AutoShape 7" descr="data:image/jpeg;base64,/9j/4AAQSkZJRgABAQAAAQABAAD/2wCEAAkGBhQSERUUEhQWFRUWGBgYGBgXGBoWHBoXGhgZGhcXGBgYHCYeGhkjHBkcHy8gIycpLCwsGh8xNTAqNSYrLCkBCQoKBQUFDQUFDSkYEhgpKSkpKSkpKSkpKSkpKSkpKSkpKSkpKSkpKSkpKSkpKSkpKSkpKSkpKSkpKSkpKSkpKf/AABEIAO4AvAMBIgACEQEDEQH/xAAbAAABBQEBAAAAAAAAAAAAAAAFAQIDBAYAB//EAD4QAAECBAMFBgUDAwMEAwEAAAECEQADITEEQVEFEmFx8BMigZGhsQYywdHhI0LxBxRSM2KSFWNygiSio0P/xAAUAQEAAAAAAAAAAAAAAAAAAAAA/8QAFBEBAAAAAAAAAAAAAAAAAAAAAP/aAAwDAQACEQMRAD8A89EkKoBw+g5ws2QALakeT+8IUOOYPk0Kuvi/qPLwgIwkafxx+0N3Q5ppEn59/XMQ1+8TyaARKBwvDtwaCGpPv9IeOvOATsxp1fxtHdmNBb70hRf7/bw/mOKefT/xAJuDoQ5MkEgACpbXP8O3tD1oYPb0pXPTjB7Y/wAMFbLmA7qvlQzFQJB3lf4J/wBtzm1oANgtmmaO6kMLqJoCKs+ZvQcINYf4bkg951cCQkZPYPrR+JrB44JksBQCgS7BOgvRtPWKySXsR4gcQzcz9WgEw+ypAFJKMrpf9oNzY/TnCr2DIUxMlA4hJSBxoa0EWpSWypzPDmfs9omRN0AH3408OfKApI+G5GSDLzBBCrkl2W7jhFbG/DBAdCQeIABFbkA0PGNFLSNPpRxp7Rck4fzys2VOcBhMPjBL/TmSpa0aKTvfUKswFbCB+0dhJHfkd+Wf2kHfT/6kAqDXIBaruzxvNrbBExCikMq+bG92zozwA2PiFJmlAWoF6MyxRVN5JLvRqMa0gMaUClB1nx1hOzGg6Ebf4i+Gkr3lyQ0wB1Swk98uwKa0J0NyCLmMUodfhqGA5SBoOnjuzGkK8c1fr1nARlAa33rE6MKCHYHwjpslgD1b8RNhyN2x8oCuH4Qpl0HWXlDW005RfweBMynVqwA4DrrKGhNTXIfWNMr4VPQ821ipN+HFAnl4U42MAESPc8IXr7xbnbOKXfU+gpFUpZ6awHV9n5tyi7hZBZ3YDk5+7X8BEeDwwmLAJYZkXzLAmj5OaXJjRf2AUqXJSCkLZ70SxUohy4DOQ/i8BY+E/hkzldooOgHugihIoVF/2jIZl9I3R2cZbuUlwL3pVTHLKpsxd6xPsqchCUpQGAoKWADCj0tn4mHbYxu7R2JIyqGah3srnL2gA20FJctuijgEZD5qE6tavy5kiM+Qd6pt9+VqV1zi9iJxUTe1BcAEcTxB5uYhTLc6PpzbWARCefQHqRrlwhcPJqMqc6a0y9M4uYfDUqK6CmQdq+rRIiW34GebEmo4wFnD4Qlmq2gfSkFcNh2owoOFy1aN0Yr4Jv3VveueVT6C4Izi5hZla7oNP31ehLgVgJFYS4s1xTj5+l4wfxfsUy1iakAi+jVdn+uWtI9FXZg/Cr65O48IpbZwnaSFJzuKcxZ/t9YADs3EdvJCV1KaJVaoDMogA5gEFiN5OofLfEnwyoqMxLOX32sT/lQ3oAeILgF30+xe4llOlqHRiAwNWKCLGwelHSkviJb1yWwt+61a/wDrwfMEGA8i/wCjTHIaI5uzFpq3XX1j0yfhhVwKUtS/OA+LkA5A+n3gMZKQ6gDy97+Ma/YuxEGXaWS5qpwcjZrRnZiAJwAGn19Y0mHDJAduX8wGHSGfx+usHtgjvC/XXnANI9uUH9gqG9p1zgNTYUD/AFPr0IqzlX6v9Yfi7A++jdeUCJkypA4aDlf3gKe2ACPPS/lGZmfeD+1T3T1oLchAA9dfSAM/D8oBQUUgsaA/K+VHq160drih0mHl/rqLVEs83WWJ1s+WZgHst0szO7JFPmfvKJzao8OEFNmTQVzQNABxYl1edGOQEAcTOLC72rxqxLWs5jlqLKKiqtn7vzNrUj/dS1ohwy9WrrbUmhrU+NHpFwsUuBdjvK3X/bVmepAsAObAwA1DNRjazKypbXLWJ8OjvW4h2FnFCxcOLNrCGW5YsbBiSa52Z878K5xblSCSlqDO6bH8XL2gJWIB/bRtMg1SK8RyvaKapoCjdWgFqjUjJ2ztFyZJbQV0OV6DvEuCKaQyVgnPNrtwqzsBcZnjUwFzCYcqal/E8w4Y+CeFLwcwuHCQA5AYUdvStIp4ZIQCxYm6s6NcmmduTQMx3xbKlhQQXVbecEXs5qTfRy9aPAaYo9bet6QqpTgjX6vwjP7C27vndUQauHcLCRQg2NCQQS7g3jTPYg+IbW+YMB59ipikd4AkgFKxXvAE7qnbulrtq+TG7sPaPapVLcqBB3FN8qkj5S2fKpDaRLtEALAo27UczkSfmZqWIFrECMKlPaoWhIU9iGKgNFG7AhwNFC7vAFppcv0LU9W8BAfEJ6HKwoYNT0AKUBZz7wJxQ1t+BaAyE8/rp8OPha0aSQWSPx9ozWMLT0nQ3prn5esaGQoN/MBltobOVKv1194u7AR3+hlBD4rG8jeA/jqnMwN2FM7/APP2gNfivl+rc/Kj+UBFKO8aeHpBmd8teuZatoFTPmLC8AF2vMoa6+XhAaSe8D9WqHa/h6wV2wki73+kBgqANYeZu7pyAY1u6SC7OQL1NhaLmyZu5OOhDZcSPK/OBmDJIsGBBqWYjnSpasTz5hSUF3NCaZ2byq2ejQGwlB+uuvExbe2dWNnsMmLUpU5GkB8PjglCl5MS9614XH0bjAc4mdOWd1JHB91hq5y4uHOVGgNzhJXgfBrWpcZc4JYeXx05XIjH4HBzwXUtT6BzUZWGmtGsSYPYacqWe+SRx1e1Rn9fML8yRXN6HPxvf8GloYqYUpdCd4ksANa+VaViCXid5Qe1OOgLfw+sF8b3JBUkFyKWrTleAzGM2bOmH9SdujJKBvO/+W9f1Ai1s/4ZlBThL0ue8cg7CgH/AIgD1imrbO8nukgkgKXbdBJoKXNRajvFXAYAKmp7RS1jNW8tISd8nfStE0EhSS+5uvvJFPmgNVhNgolKpY2TXIUzuQL84P4dFAC5r0adPA3DYdSQ28spJJSiaoLKUtQFd3oTUqFWNnJCWrJjoPPMNAZjb+HKptCxDEeLXel2YGh7wLXiLZ+zk4aSohO6TvMrRy7AqqEhzQataCu2sN8qhkwOTg2tY7wDF6PxaHpwwmImSwQVANn8zUyr+W4QAvFhvAZg0evvAXEfT7Uv08G8Yo7xOrG+tdNXEBcWaeHrrlAYvaR/UD5tbq0aPBNu1OfWcZraSv1R4ddcIP4N9wdfSAf8WJAk8OngX8MSN5T+OtWtxi78STgZVb+J+sV/hVbL64tXq8Br52CDdDUdcoHnDgE9ZtaCs6fSn3a7dcIBYrGAEuRl+PeAzvxGsOw19oz46tB3aBSs0Iv/ABeI8Hg0C7W1PF4CHY6HmWdgSxYCmanHy9VhNoLKTcmrg2ehL8Hd4MKlJSCAM3at9b6U8WilMwzguHINcjXMH3vAFNgqEyWtJ/aQR41T4OR5B3glgJiJbrUwCQ5JD2YPTSwGbUqYD/C6t2eoA0KaafMC/KvlBrGYLtJjAFKWehoe73RXO53a51gGT9rzSAqWd2XRwhO9MKqlUqYsLBk0FCkC/wAxIeKsza0yWhAWVzCU94KUCXJJZL94gAhLsHYt80XFylIshJNgo5as4D+b0agiovCqvdaqOeYr5fWAXAbTWotQOrN6AAamt20pG/2ertZDKqMib5hyMsy0ecSJG6rdAehAFdBWl6m3KPRNiTyZYGQFPF8uvCAyO29liVMKlJdJ/dkk5g07ozeC+xUBnSx4mvnnW3KNDPkb4IBANg9QXyIzB0qBA1Oz0B91JQX/AG7zA0OVBTNjAF5LgEm5DC1q30uDDpCS79N7xQwZU3eJYvq7Ve7MLQTROfh6eYeAqbZLylu1qc3BAfwZ8nEVNpTd3s1ootSwKXIOZAoWD24xbxwPZqIOT6OxSWipslHaqlqIdKEuOeRZ7uSHI1EBFtlA7Qswv6KI+3lGcxw9voI0217pBLllE+KiRGa2hbw+wgMJtJX6niG9PSNJgn3aDPR4zO0w03x+vl/MaDZ2IG5/EAN+I8QTQQmxkLSXbXSIsTNClOeq0ghKxyEBgxv5/wAwBj/qCm/LQB2gqaolqD8comO0kPDFbRQSbnq0AKRgl1c69cfzF7C4Iv8AMevxDDjBkPX7wgxjZDrxgDsjAgip6a/OLA2SkgjUHTQsPPzgInbBD06r50iQ7dV0ecB0hAlzwQb91T8XanONTh8eN00dw3n+P5jHYlHaDeT8wSaDMDeKmretItbNxBKXfvDR6pqxHiNReA0AWsOzFw9dGOdH/jSGzZjFSjVXkwdvM68RFeTtB2H4qKFuN9Yduv161r55wFHCp3pjg1YqqAC2TvmbxpNjz1KCUDI+mpegqddIHSpKXZ+9Sj3Tcsc6moFqQb2ThgjdKWJo9PMHS44wB2Z2gSUgOpqE2Jy3qWNA+QJ0itg5wWEqqFMAtJuCGBGo8PzDcRi52+lSSns/3UKlqIoWeiUsOJJ0DAyTZBffQKhnFO8kX5kPlXygLi8LmOL8yIdLTrx97WrDpSwUgsPfWF3dNdfLNrQCTUvTwPi2TQE2XOTIE3fLJl56uCAB/uISD5wc3LW6a8eb/Gw/+WoBqIl2yo/t6QF/GfEHaLKrEmg0FQB1rFCbiwQ/DrnW0BUrPLPlpDws+3Hw9PaAWbg0qLtX7CLCGAbr2ituHy4uaAjXpxEnZcoDPLt100OY16yh88tc6ZjNiLewta9I4zA/n9ICNL5w5CS58Pb1hyJohyJoduXsICNCKda84kMrqvhCy8QOjHKxCYDkoPXB/rDgjquT+cIcUNOhCHGjTqkAQ2ZiOzWkkOHDg8m9nETSAlMxSUEMUljvOWFQ2gAIpUh2ekCf74dNwifD48laQAVKKgABck0YUq4f0OUBdxDJQSpW5VqvepAAqS+kP2RtoL7huBeoBD3D+3KFXs8KV3+8WG6DUAGrNZz8xNbgU3S4/C4Xsp53XoCfCnmHgCuLR2hrretHZqvQ29oM7D3gCCtStHUo3e1bu9IHokFt6w4ad1/J/SL2GxCUnvEJceNeDV1eA1OBxgUGLhsr0HAGgrF0Tm65Vv1eM7g9oJTWq97JI3nINwDUsdA3GL8rHmYD2cqYeJKQLg1N3YuzPwzgCmGmMWoxDjKtXF7VHmdItg16s44wEkbQJICklKkqBIOQ7wUXAIIrcUpBomvWvKA6YaeXV48f+L9ottGeRUBSUEDPdloBbi7h/CPW8Qss2ZDZZtwjxP4sl7uOxI/7yz/y7w9xAEpc1JqDQ1ETymAcnINlpWMrLnkUBNftWjaQs3GqpX6ch7QGnE1LX6tHHFJ19YyJxSqVuNcvpHf3J19RAPxCCOtOGVz6wwv6/bWJMVPd6a8c44z+fCjQEXXvTrSGoJJPhFlMwe/ra4jhu1tccMhlAVpZPqenhx6r9YeQMtehz4Q0pp1SA48/r1aOMFNgbBVilUUESkllzG3gHPypSC65hqyQRqSBfdYT4ewJKpX9uhQSN0qXvCYTXvFRYhy7FLClGEB5fl/PnGn+F0JkSZ2NXdDy5IOc0gFRGe8ApCaAkBa2DsRX+JvhYyJ6ESt5aZpAlvUhZO6ZSiAHIJBcAOlVnBh/xTjEplYfDS33JaN5Ro6lKc9oa/vczGNN1SC1YCPY20HdK1OpyXP7nLqJP+W8X5K4NBPDyv1VnRKQMmci4f0jIomFJBFCGI4HKnQrGpwGMCgFpo4Di7EGo8C3gUnOAt7SKmEsKKQ1WU3JiK5k+WsM2dsFBqS7k0LWrqHvTj6xYmJAU/D24+ESrnBKHAclm8Tu34AvpaALbOlokhkhIe71eofxfKsaHDbQCg1NNBlk9IyuzEGm85fJ2AvUgNybUxocNg0limha1WNRRi7QE20sMFp3k0UKgmmTtf1i1g5+8kHoVPH0hSGr7ePvEKJ4fTzyJEBKkurkG9o8W+M8QF7QxJFu1I/4gI90x6xt3bgweHVOPzCksH9001SGzAbePAHhHh8xZJJJJre5OpPMl4Bw65sIRZr5D+BCoPT8utYRQcnnARtTryhzGG6eEc8BJNVn194cAPU8dIbOFOXHrR+cFfhvZycRipMpfyrX3yC3cSCpYfJ0pIfjAJsf4ZxOJG9IkqWkEAqohDv/AJrITTQEkeIjS4L+lk0d7ET5coHJDzVUA13UjjU8jHoWLxSky0hACE/KlIG6AB+1J+UcqZRQlqasyw/fXh86bpbUOL1DQGcl/wBO8K7dpiVHgZaQNHIlknWjcoIL+D8Hh1p/+OFbwO6qYpU0OOCyUuKG2fODErFJBZJBBSSWIqXFfKCK8OJ8tqO7pOig+7XSrcQSICpNwyhJ30kICQ5SlCUjdJS7boDXd+FqxNNwQVKAuQklOpIBbKxIbSvkkyYF4OaoCnZzLVNEGjC9Ra5aLGAO+lJo7PlxJ5h4AXJwX9xhyDQKSWNlJLK7w0UN41DXNnMeX/F3w+vDqRNKt9E5yk7u4UqSE9wpJLAAjdYmmjR7BgcMZcujMCRnYKLXyjEf1PlAYTCtlNU3Iynd+foqA83V1eL2yMZuKIJYKPkq1eBFDyEUme0I2vryY/xAa9U4NwHJxlUev3i/hkBQBNcsj9OHpGd2Li97uKPf/YVGigwdJe6wLagtlBJAUkEoO7kQajgWLjx5wGmkrAHHhzdrFqCCEraCQam4FPJ8uAjI4bFlamWVPRxvAZ5HxuXaNRs7Z6Vg0CiMz3tK3Le1IAnitohqPX14ilRxivgpISDNWrdQkFTqNAkVKi4sAD40vHYfZHfJXWpNWbmXyZr/AJGH+Pvi8Tz2EhTyUF1KFpihp/20sG/yV3rAOAX4u+JVYudvVTLTSWjROalf71BidLCzkGk9eXnHLJ65wm7XrQwEyU8Htar8Rxy0qIapPeZ3qQ4tzHA3ygjJwAGHVOXR1dnKFt5Y3TNmEEVQhJ3aXVMAskuOV1llANAfrxpDCBr6wpNIVSeXrASzTSDvwU/9/I/8l+XZzHMApvKNP/T7Db+ORQ9xE1R/4s3/AN4D0073dS5SWLFJScy4IUCGJyIijtPGzZIchMxORR3VUYvuksaZOIszy8z/ACb80fOJsdhTMkMLkNqzgWDM8B5yraSpk5JQncXvHvpASps2cn6vnG/w+O7GWFLUSXAq5JUqjACrvVqAAPRjHm+Dl/2uLeclW46gVM5Z7hxkQKDI0jW4baIxk7eluJMsEJJDbxJ70xQIp8u6BkH/AMmAaTGYncwc6j/prHNS+76qX68Ik2ROIS3WYp45QKxWIExYkiyWWp//AMw7aje/46xY2iVypZ3G31USwsS/eIOQfe1oGvATK28gy1JSFNvrl79NwKStSSVKBO6TVgRzIo+a/qeE/wBnI/y7buat2St5hp8oyuIjw2xZuFAmSgoKASZksXN+8lw5saK3nyBLpAD4y2hMxqpcxLLRLQUsgEkKJdaygB3ICKAMAkNnAZM/brxjm8/zC9fxryheuqNANHXv71grgdvlP+o6hSr97xr3ucDNx6AXoBxNhCAe/wBOvWA1OG2rIUX7RKbOFuh+Lsas4o8Eh8aSZKAJa1zC/wAoRu6fuU3oH5RgRl/Ed115wGi+IfjadigpA/SlG6ElyoVbfUWJo3dAA4G8Z1f39f5hdfbnbwjiOuUBH175Ra2ZgFTpgSCEiqlrV8qED5piuAGQqSwFSIhRLKiAkFRJAAAqSSAAALlzZ4v42YJUs4dBBJLzliy1j5ZaVZypZzoFKdTEBBAdtfaCZqwJYKZUtIlykk1EsPVRFDMUSpaj/ksjSB/WsPPHV+h4w0wDCKddNEaoeY5SICxOsY3H9L5H6uIXpLQnX51qV4/6cYmahn661jc/01SQnElu7+kl6s47VR9CPMQGs7TvEcePgW+h4QYwJcacKaBvGA0mVVz9R9YNYMdV0EAH+Ifh4T0UZwCR5V52gR8Ko/t5ZRMQtMxJIPdJCmNClQofGN2EU9Yqf2zrU/1v9YDNbF2fPE6bMUEntTvHgRRPgBTWgMahOHISXaobKzE2yqTplWLUmUAH059VeKe1NqIky1TJqwlCRU6ZAAXKibJF+AgM/wDGW2RhMPvAIMwns5QJUKqqo0LlIAJIf5gho8fTMO8VJJSokl33S76hgS5ewfSC/wAW/E6sbNCt0oloBTLSakAl1KWoUKzR2oGAFiSDfryNs4AojagWT/cITN1U/ZTDymJDf80q+kP2rJwzIVhVTCflUiYHIICVbwUGoXYhmcFqFoGJmEWP1115noQoWfw1NbZ3N84DgpSTR0qB4gg58ReGEdc9G6vFgKCqh3ANDUUuyhUNm75F2BiROCSqiVhCv8V0dxktm8DelYChuwrdcteEWMTs2ZLotCgbilwGqGuG0iDl108An4hFU8uq6xylNc6XpF/CNJaaoArYmUhQBD27VY/xBHdB+ZV6AwC/6CdJyx4ypahfhMWk/wDqk/5KG6Nfr1pEmImFRKlEkqckqLkk1JOpJhjdHWAXf6pqPPlCddVhT43+32hEnrkzQCbnEZZ671eVKnKkL1pDRz/mObqsBPONgHJJs1TcANm5o2fv7FsPYv8AaYQSlN2p3lzWD/qK/aCAQd1ISilKR5HJn9nPlLAB3FoU2XcWFAHm2sex4LHdud8O1SHvZ6s1Q8BZwiXqzV08sotyz14/b3iNSAmzDhTjx0+kLLmk5dcwaQF5CnFPpx6aFWwY9O8QpWwtl40d84r43HISlRWoIQASpSqBIehJfVuOl4C5v5cgBTgG6+keQ/1A+Kv7mb2csvJkksR//SY26pf/AIgd1PBz+4AWPiX+oKpyVSsMFIlqoZiu6tSTQhIH+mk513iKd1yDi268hZoBCeuuqxwMNbrxh7e/34wCi/XQhzw3rq3tDhp15ZmARJ0uLNSr0icKSr5u6bgs6TYDeAqmlO6CLUEQka9cYaPHr8wF7DY6dJSAlRMumkyW480gtk4Iglhv7WegqmlMhbs0vfU4/wA9wghnowUDABE0ht3uq/yDgmzBRdiAXamdXyf2j1UEniUjxdmB4u/vAGZUyRICinfWsJDOUmWrvEo7qkBaQ1Sm41rASdPUpRUouTX2FGplYfSJMVPMxallKEkn5UJ3EppQBILAC1yaOSbxXVxgEUeOXR4xydLX9emjlDr+IaOvSAeE+NvCEaF/EI1vDzvbq8AzrWO6uI5oUh4CWamoOh69jHrXwxihuAcKeVPb2jyWbGq+G9rFGZNTx1fx+0B6hiF+p4w6SmvgPcdZxjcX8SMtrschxoRTjr5RfwvxOj92Rb/iwe0BplFuPXHqvER5R8f7fM6eZST+nIJT/wCUx2WvOzbo03VH91Jtr/1AWreTh+67svNnLFNKFs+WkY/r7nrQQCk+cKT1xr/Mc/XWUNa/XJ2gHbhYqAJAZyxYOWDmEBhDx8PBrcKnzzjgIBw+1POHP11xhqR/HvCgcfMwHHr7Qn3PXlCkdecIRwgEEK/TRzQgPXDlAcR9PxHGOe/Vx+IVY+vXKAYsdeUN/PQh6hHN/FetYBWr4/aGkDrlC7vj1eHFNLdNARtC7vXQjjD0wCTj17xPh8QqWpwXrUGxHh9Iimjr3y1hD9c+YaAuT9qlRdmLZF8iL3FvxFPtSSXOdv5hiU/SFQL8x7dfaAbLFOfVoWOQmn8+tI5aDp08Aojuuh1aOA66EJ1rlAcrwjh1TlCP1f8AjnHbvp15QDxl4fmHP10YYBl1SHN111UQCk06z+toaB1XSFANf5hG4Z08/wAt5QHA/SGg9dWjin8/nT6PHNd+vzALrHLV9frkYaM+vRsrQ5QgFX15w02PWkKpPXXXpCbv1y4wC/f1hQc+rBoQJ646DWFCevDr8QDIV44Jf0/iO3Oq/aAmnpaw6aGkV8ft14xamouTr9n94aUQFVIt10ISWb8/P6xMJf0ENQm/P6DKAgRl4+8HsPNlJwSQUp7SZNnJ3jKkrZARhhVcwFaAN9ZSUEVc3EB5cug8frDuzF+XVoDTztiyEIxCUoUshCFOVh5aROnIM2iaoMtMueRTurAdmJEbe2ZLkqIlhRG6HdQJT+rNQklhUTEIRMTZhMDPQwOMu3mPeETKzoPTLhAamfsiQEgI7JUyTInCclJV/qHBLUhRK0pClCelbFJUe8iwQkCPFfDuHC0JStZSUAlZVKSklxubjmomkqQklgkpKu8kTCnMKr5510hUSs6dFj7QGnR8OyBKlTF9oHTOK0hQqUYeZOCUKKQ5StPZqBFCCKG3SNjyN2csd4iQpaEKUg7hXglTkg71VkLVujdAU8t2ordzglAZDKOUhuuL/byEBo9o7DwsoqIVMmBMgrFUJ31dtJloUk1PZrC1F2FEukli0nw5hZCpOHVNSjeTOUtW8kHtUfpy0y10+XtFyxn/AKiizJURmOy5X9YaZXAdZWgNJhdmylSZv6Xar3J5QElKSns8ThkulkFRZC1ZnuhYoFGIv+hSt8ABZeSlYSJkveWStCSQpt1ICVLmvVJTLcKYq3AIk8j+PxD1h8k0vk51LNXjAH5ex8PMRh3VuH9FK1ApYhczGMrisdilLuQd9NKB34XY+GTNDhRecuWBMKAEpTh0TD2iQ/eStRRcM1QFJKYzfY8un+3pHdhwHTcIAvjtlSxJWtIKlBEn5VIQJe9hZCwpQ3Rvb8xa0AUUSg/OolyWO2HhTjQAoIlqnznQzp3Jc9YmALlkGWgoSd1gTZozXYcurwpw3AZ58oA9idk4ZX6m+AiZMwyErlncQjfE1OJmKStKVBKVSt8BkJAUwpWElbIklM5C0KlK35e6FKSpUv8AQxa1JUWcpPZoO6QkuUOwZwBwhByfVz9oVOD0alOqQBfaOyZIlqmBVUolpKAUgmauVh1IUkBIAS0xbhnPYzC8AVNn7RZ/sT/t0uftw9YdM2edR14QH//Z"/>
          <p:cNvSpPr>
            <a:spLocks noChangeAspect="1" noChangeArrowheads="1"/>
          </p:cNvSpPr>
          <p:nvPr/>
        </p:nvSpPr>
        <p:spPr bwMode="auto">
          <a:xfrm>
            <a:off x="89233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he-IL" altLang="he-IL">
              <a:solidFill>
                <a:prstClr val="black"/>
              </a:solidFill>
            </a:endParaRPr>
          </a:p>
        </p:txBody>
      </p:sp>
      <p:sp>
        <p:nvSpPr>
          <p:cNvPr id="23558" name="AutoShape 9" descr="data:image/jpeg;base64,/9j/4AAQSkZJRgABAQAAAQABAAD/2wCEAAkGBhQSERUUEhQWFRUWGBgYGBgXGBoWHBoXGhgZGhcXGBgYHCYeGhkjHBkcHy8gIycpLCwsGh8xNTAqNSYrLCkBCQoKBQUFDQUFDSkYEhgpKSkpKSkpKSkpKSkpKSkpKSkpKSkpKSkpKSkpKSkpKSkpKSkpKSkpKSkpKSkpKSkpKf/AABEIAO4AvAMBIgACEQEDEQH/xAAbAAABBQEBAAAAAAAAAAAAAAAFAQIDBAYAB//EAD4QAAECBAMFBgUDAwMEAwEAAAECEQADITEEQVEFEmFx8BMigZGhsQYywdHhI0LxBxRSM2KSFWNygiSio0P/xAAUAQEAAAAAAAAAAAAAAAAAAAAA/8QAFBEBAAAAAAAAAAAAAAAAAAAAAP/aAAwDAQACEQMRAD8A89EkKoBw+g5ws2QALakeT+8IUOOYPk0Kuvi/qPLwgIwkafxx+0N3Q5ppEn59/XMQ1+8TyaARKBwvDtwaCGpPv9IeOvOATsxp1fxtHdmNBb70hRf7/bw/mOKefT/xAJuDoQ5MkEgACpbXP8O3tD1oYPb0pXPTjB7Y/wAMFbLmA7qvlQzFQJB3lf4J/wBtzm1oANgtmmaO6kMLqJoCKs+ZvQcINYf4bkg951cCQkZPYPrR+JrB44JksBQCgS7BOgvRtPWKySXsR4gcQzcz9WgEw+ypAFJKMrpf9oNzY/TnCr2DIUxMlA4hJSBxoa0EWpSWypzPDmfs9omRN0AH3408OfKApI+G5GSDLzBBCrkl2W7jhFbG/DBAdCQeIABFbkA0PGNFLSNPpRxp7Rck4fzys2VOcBhMPjBL/TmSpa0aKTvfUKswFbCB+0dhJHfkd+Wf2kHfT/6kAqDXIBaruzxvNrbBExCikMq+bG92zozwA2PiFJmlAWoF6MyxRVN5JLvRqMa0gMaUClB1nx1hOzGg6Ebf4i+Gkr3lyQ0wB1Swk98uwKa0J0NyCLmMUodfhqGA5SBoOnjuzGkK8c1fr1nARlAa33rE6MKCHYHwjpslgD1b8RNhyN2x8oCuH4Qpl0HWXlDW005RfweBMynVqwA4DrrKGhNTXIfWNMr4VPQ821ipN+HFAnl4U42MAESPc8IXr7xbnbOKXfU+gpFUpZ6awHV9n5tyi7hZBZ3YDk5+7X8BEeDwwmLAJYZkXzLAmj5OaXJjRf2AUqXJSCkLZ70SxUohy4DOQ/i8BY+E/hkzldooOgHugihIoVF/2jIZl9I3R2cZbuUlwL3pVTHLKpsxd6xPsqchCUpQGAoKWADCj0tn4mHbYxu7R2JIyqGah3srnL2gA20FJctuijgEZD5qE6tavy5kiM+Qd6pt9+VqV1zi9iJxUTe1BcAEcTxB5uYhTLc6PpzbWARCefQHqRrlwhcPJqMqc6a0y9M4uYfDUqK6CmQdq+rRIiW34GebEmo4wFnD4Qlmq2gfSkFcNh2owoOFy1aN0Yr4Jv3VveueVT6C4Izi5hZla7oNP31ehLgVgJFYS4s1xTj5+l4wfxfsUy1iakAi+jVdn+uWtI9FXZg/Cr65O48IpbZwnaSFJzuKcxZ/t9YADs3EdvJCV1KaJVaoDMogA5gEFiN5OofLfEnwyoqMxLOX32sT/lQ3oAeILgF30+xe4llOlqHRiAwNWKCLGwelHSkviJb1yWwt+61a/wDrwfMEGA8i/wCjTHIaI5uzFpq3XX1j0yfhhVwKUtS/OA+LkA5A+n3gMZKQ6gDy97+Ma/YuxEGXaWS5qpwcjZrRnZiAJwAGn19Y0mHDJAduX8wGHSGfx+usHtgjvC/XXnANI9uUH9gqG9p1zgNTYUD/AFPr0IqzlX6v9Yfi7A++jdeUCJkypA4aDlf3gKe2ACPPS/lGZmfeD+1T3T1oLchAA9dfSAM/D8oBQUUgsaA/K+VHq160drih0mHl/rqLVEs83WWJ1s+WZgHst0szO7JFPmfvKJzao8OEFNmTQVzQNABxYl1edGOQEAcTOLC72rxqxLWs5jlqLKKiqtn7vzNrUj/dS1ohwy9WrrbUmhrU+NHpFwsUuBdjvK3X/bVmepAsAObAwA1DNRjazKypbXLWJ8OjvW4h2FnFCxcOLNrCGW5YsbBiSa52Z878K5xblSCSlqDO6bH8XL2gJWIB/bRtMg1SK8RyvaKapoCjdWgFqjUjJ2ztFyZJbQV0OV6DvEuCKaQyVgnPNrtwqzsBcZnjUwFzCYcqal/E8w4Y+CeFLwcwuHCQA5AYUdvStIp4ZIQCxYm6s6NcmmduTQMx3xbKlhQQXVbecEXs5qTfRy9aPAaYo9bet6QqpTgjX6vwjP7C27vndUQauHcLCRQg2NCQQS7g3jTPYg+IbW+YMB59ipikd4AkgFKxXvAE7qnbulrtq+TG7sPaPapVLcqBB3FN8qkj5S2fKpDaRLtEALAo27UczkSfmZqWIFrECMKlPaoWhIU9iGKgNFG7AhwNFC7vAFppcv0LU9W8BAfEJ6HKwoYNT0AKUBZz7wJxQ1t+BaAyE8/rp8OPha0aSQWSPx9ozWMLT0nQ3prn5esaGQoN/MBltobOVKv1194u7AR3+hlBD4rG8jeA/jqnMwN2FM7/APP2gNfivl+rc/Kj+UBFKO8aeHpBmd8teuZatoFTPmLC8AF2vMoa6+XhAaSe8D9WqHa/h6wV2wki73+kBgqANYeZu7pyAY1u6SC7OQL1NhaLmyZu5OOhDZcSPK/OBmDJIsGBBqWYjnSpasTz5hSUF3NCaZ2byq2ejQGwlB+uuvExbe2dWNnsMmLUpU5GkB8PjglCl5MS9614XH0bjAc4mdOWd1JHB91hq5y4uHOVGgNzhJXgfBrWpcZc4JYeXx05XIjH4HBzwXUtT6BzUZWGmtGsSYPYacqWe+SRx1e1Rn9fML8yRXN6HPxvf8GloYqYUpdCd4ksANa+VaViCXid5Qe1OOgLfw+sF8b3JBUkFyKWrTleAzGM2bOmH9SdujJKBvO/+W9f1Ai1s/4ZlBThL0ue8cg7CgH/AIgD1imrbO8nukgkgKXbdBJoKXNRajvFXAYAKmp7RS1jNW8tISd8nfStE0EhSS+5uvvJFPmgNVhNgolKpY2TXIUzuQL84P4dFAC5r0adPA3DYdSQ28spJJSiaoLKUtQFd3oTUqFWNnJCWrJjoPPMNAZjb+HKptCxDEeLXel2YGh7wLXiLZ+zk4aSohO6TvMrRy7AqqEhzQataCu2sN8qhkwOTg2tY7wDF6PxaHpwwmImSwQVANn8zUyr+W4QAvFhvAZg0evvAXEfT7Uv08G8Yo7xOrG+tdNXEBcWaeHrrlAYvaR/UD5tbq0aPBNu1OfWcZraSv1R4ddcIP4N9wdfSAf8WJAk8OngX8MSN5T+OtWtxi78STgZVb+J+sV/hVbL64tXq8Br52CDdDUdcoHnDgE9ZtaCs6fSn3a7dcIBYrGAEuRl+PeAzvxGsOw19oz46tB3aBSs0Iv/ABeI8Hg0C7W1PF4CHY6HmWdgSxYCmanHy9VhNoLKTcmrg2ehL8Hd4MKlJSCAM3at9b6U8WilMwzguHINcjXMH3vAFNgqEyWtJ/aQR41T4OR5B3glgJiJbrUwCQ5JD2YPTSwGbUqYD/C6t2eoA0KaafMC/KvlBrGYLtJjAFKWehoe73RXO53a51gGT9rzSAqWd2XRwhO9MKqlUqYsLBk0FCkC/wAxIeKsza0yWhAWVzCU94KUCXJJZL94gAhLsHYt80XFylIshJNgo5as4D+b0agiovCqvdaqOeYr5fWAXAbTWotQOrN6AAamt20pG/2ertZDKqMib5hyMsy0ecSJG6rdAehAFdBWl6m3KPRNiTyZYGQFPF8uvCAyO29liVMKlJdJ/dkk5g07ozeC+xUBnSx4mvnnW3KNDPkb4IBANg9QXyIzB0qBA1Oz0B91JQX/AG7zA0OVBTNjAF5LgEm5DC1q30uDDpCS79N7xQwZU3eJYvq7Ve7MLQTROfh6eYeAqbZLylu1qc3BAfwZ8nEVNpTd3s1ootSwKXIOZAoWD24xbxwPZqIOT6OxSWipslHaqlqIdKEuOeRZ7uSHI1EBFtlA7Qswv6KI+3lGcxw9voI0217pBLllE+KiRGa2hbw+wgMJtJX6niG9PSNJgn3aDPR4zO0w03x+vl/MaDZ2IG5/EAN+I8QTQQmxkLSXbXSIsTNClOeq0ghKxyEBgxv5/wAwBj/qCm/LQB2gqaolqD8comO0kPDFbRQSbnq0AKRgl1c69cfzF7C4Iv8AMevxDDjBkPX7wgxjZDrxgDsjAgip6a/OLA2SkgjUHTQsPPzgInbBD06r50iQ7dV0ecB0hAlzwQb91T8XanONTh8eN00dw3n+P5jHYlHaDeT8wSaDMDeKmretItbNxBKXfvDR6pqxHiNReA0AWsOzFw9dGOdH/jSGzZjFSjVXkwdvM68RFeTtB2H4qKFuN9Yduv161r55wFHCp3pjg1YqqAC2TvmbxpNjz1KCUDI+mpegqddIHSpKXZ+9Sj3Tcsc6moFqQb2ThgjdKWJo9PMHS44wB2Z2gSUgOpqE2Jy3qWNA+QJ0itg5wWEqqFMAtJuCGBGo8PzDcRi52+lSSns/3UKlqIoWeiUsOJJ0DAyTZBffQKhnFO8kX5kPlXygLi8LmOL8yIdLTrx97WrDpSwUgsPfWF3dNdfLNrQCTUvTwPi2TQE2XOTIE3fLJl56uCAB/uISD5wc3LW6a8eb/Gw/+WoBqIl2yo/t6QF/GfEHaLKrEmg0FQB1rFCbiwQ/DrnW0BUrPLPlpDws+3Hw9PaAWbg0qLtX7CLCGAbr2ituHy4uaAjXpxEnZcoDPLt100OY16yh88tc6ZjNiLewta9I4zA/n9ICNL5w5CS58Pb1hyJohyJoduXsICNCKda84kMrqvhCy8QOjHKxCYDkoPXB/rDgjquT+cIcUNOhCHGjTqkAQ2ZiOzWkkOHDg8m9nETSAlMxSUEMUljvOWFQ2gAIpUh2ekCf74dNwifD48laQAVKKgABck0YUq4f0OUBdxDJQSpW5VqvepAAqS+kP2RtoL7huBeoBD3D+3KFXs8KV3+8WG6DUAGrNZz8xNbgU3S4/C4Xsp53XoCfCnmHgCuLR2hrretHZqvQ29oM7D3gCCtStHUo3e1bu9IHokFt6w4ad1/J/SL2GxCUnvEJceNeDV1eA1OBxgUGLhsr0HAGgrF0Tm65Vv1eM7g9oJTWq97JI3nINwDUsdA3GL8rHmYD2cqYeJKQLg1N3YuzPwzgCmGmMWoxDjKtXF7VHmdItg16s44wEkbQJICklKkqBIOQ7wUXAIIrcUpBomvWvKA6YaeXV48f+L9ottGeRUBSUEDPdloBbi7h/CPW8Qss2ZDZZtwjxP4sl7uOxI/7yz/y7w9xAEpc1JqDQ1ETymAcnINlpWMrLnkUBNftWjaQs3GqpX6ch7QGnE1LX6tHHFJ19YyJxSqVuNcvpHf3J19RAPxCCOtOGVz6wwv6/bWJMVPd6a8c44z+fCjQEXXvTrSGoJJPhFlMwe/ra4jhu1tccMhlAVpZPqenhx6r9YeQMtehz4Q0pp1SA48/r1aOMFNgbBVilUUESkllzG3gHPypSC65hqyQRqSBfdYT4ewJKpX9uhQSN0qXvCYTXvFRYhy7FLClGEB5fl/PnGn+F0JkSZ2NXdDy5IOc0gFRGe8ApCaAkBa2DsRX+JvhYyJ6ESt5aZpAlvUhZO6ZSiAHIJBcAOlVnBh/xTjEplYfDS33JaN5Ro6lKc9oa/vczGNN1SC1YCPY20HdK1OpyXP7nLqJP+W8X5K4NBPDyv1VnRKQMmci4f0jIomFJBFCGI4HKnQrGpwGMCgFpo4Di7EGo8C3gUnOAt7SKmEsKKQ1WU3JiK5k+WsM2dsFBqS7k0LWrqHvTj6xYmJAU/D24+ESrnBKHAclm8Tu34AvpaALbOlokhkhIe71eofxfKsaHDbQCg1NNBlk9IyuzEGm85fJ2AvUgNybUxocNg0limha1WNRRi7QE20sMFp3k0UKgmmTtf1i1g5+8kHoVPH0hSGr7ePvEKJ4fTzyJEBKkurkG9o8W+M8QF7QxJFu1I/4gI90x6xt3bgweHVOPzCksH9001SGzAbePAHhHh8xZJJJJre5OpPMl4Bw65sIRZr5D+BCoPT8utYRQcnnARtTryhzGG6eEc8BJNVn194cAPU8dIbOFOXHrR+cFfhvZycRipMpfyrX3yC3cSCpYfJ0pIfjAJsf4ZxOJG9IkqWkEAqohDv/AJrITTQEkeIjS4L+lk0d7ET5coHJDzVUA13UjjU8jHoWLxSky0hACE/KlIG6AB+1J+UcqZRQlqasyw/fXh86bpbUOL1DQGcl/wBO8K7dpiVHgZaQNHIlknWjcoIL+D8Hh1p/+OFbwO6qYpU0OOCyUuKG2fODErFJBZJBBSSWIqXFfKCK8OJ8tqO7pOig+7XSrcQSICpNwyhJ30kICQ5SlCUjdJS7boDXd+FqxNNwQVKAuQklOpIBbKxIbSvkkyYF4OaoCnZzLVNEGjC9Ra5aLGAO+lJo7PlxJ5h4AXJwX9xhyDQKSWNlJLK7w0UN41DXNnMeX/F3w+vDqRNKt9E5yk7u4UqSE9wpJLAAjdYmmjR7BgcMZcujMCRnYKLXyjEf1PlAYTCtlNU3Iynd+foqA83V1eL2yMZuKIJYKPkq1eBFDyEUme0I2vryY/xAa9U4NwHJxlUev3i/hkBQBNcsj9OHpGd2Li97uKPf/YVGigwdJe6wLagtlBJAUkEoO7kQajgWLjx5wGmkrAHHhzdrFqCCEraCQam4FPJ8uAjI4bFlamWVPRxvAZ5HxuXaNRs7Z6Vg0CiMz3tK3Le1IAnitohqPX14ilRxivgpISDNWrdQkFTqNAkVKi4sAD40vHYfZHfJXWpNWbmXyZr/AJGH+Pvi8Tz2EhTyUF1KFpihp/20sG/yV3rAOAX4u+JVYudvVTLTSWjROalf71BidLCzkGk9eXnHLJ65wm7XrQwEyU8Htar8Rxy0qIapPeZ3qQ4tzHA3ygjJwAGHVOXR1dnKFt5Y3TNmEEVQhJ3aXVMAskuOV1llANAfrxpDCBr6wpNIVSeXrASzTSDvwU/9/I/8l+XZzHMApvKNP/T7Db+ORQ9xE1R/4s3/AN4D0073dS5SWLFJScy4IUCGJyIijtPGzZIchMxORR3VUYvuksaZOIszy8z/ACb80fOJsdhTMkMLkNqzgWDM8B5yraSpk5JQncXvHvpASps2cn6vnG/w+O7GWFLUSXAq5JUqjACrvVqAAPRjHm+Dl/2uLeclW46gVM5Z7hxkQKDI0jW4baIxk7eluJMsEJJDbxJ70xQIp8u6BkH/AMmAaTGYncwc6j/prHNS+76qX68Ik2ROIS3WYp45QKxWIExYkiyWWp//AMw7aje/46xY2iVypZ3G31USwsS/eIOQfe1oGvATK28gy1JSFNvrl79NwKStSSVKBO6TVgRzIo+a/qeE/wBnI/y7buat2St5hp8oyuIjw2xZuFAmSgoKASZksXN+8lw5saK3nyBLpAD4y2hMxqpcxLLRLQUsgEkKJdaygB3ICKAMAkNnAZM/brxjm8/zC9fxryheuqNANHXv71grgdvlP+o6hSr97xr3ucDNx6AXoBxNhCAe/wBOvWA1OG2rIUX7RKbOFuh+Lsas4o8Eh8aSZKAJa1zC/wAoRu6fuU3oH5RgRl/Ed115wGi+IfjadigpA/SlG6ElyoVbfUWJo3dAA4G8Z1f39f5hdfbnbwjiOuUBH175Ra2ZgFTpgSCEiqlrV8qED5piuAGQqSwFSIhRLKiAkFRJAAAqSSAAALlzZ4v42YJUs4dBBJLzliy1j5ZaVZypZzoFKdTEBBAdtfaCZqwJYKZUtIlykk1EsPVRFDMUSpaj/ksjSB/WsPPHV+h4w0wDCKddNEaoeY5SICxOsY3H9L5H6uIXpLQnX51qV4/6cYmahn661jc/01SQnElu7+kl6s47VR9CPMQGs7TvEcePgW+h4QYwJcacKaBvGA0mVVz9R9YNYMdV0EAH+Ifh4T0UZwCR5V52gR8Ko/t5ZRMQtMxJIPdJCmNClQofGN2EU9Yqf2zrU/1v9YDNbF2fPE6bMUEntTvHgRRPgBTWgMahOHISXaobKzE2yqTplWLUmUAH059VeKe1NqIky1TJqwlCRU6ZAAXKibJF+AgM/wDGW2RhMPvAIMwns5QJUKqqo0LlIAJIf5gho8fTMO8VJJSokl33S76hgS5ewfSC/wAW/E6sbNCt0oloBTLSakAl1KWoUKzR2oGAFiSDfryNs4AojagWT/cITN1U/ZTDymJDf80q+kP2rJwzIVhVTCflUiYHIICVbwUGoXYhmcFqFoGJmEWP1115noQoWfw1NbZ3N84DgpSTR0qB4gg58ReGEdc9G6vFgKCqh3ANDUUuyhUNm75F2BiROCSqiVhCv8V0dxktm8DelYChuwrdcteEWMTs2ZLotCgbilwGqGuG0iDl108An4hFU8uq6xylNc6XpF/CNJaaoArYmUhQBD27VY/xBHdB+ZV6AwC/6CdJyx4ypahfhMWk/wDqk/5KG6Nfr1pEmImFRKlEkqckqLkk1JOpJhjdHWAXf6pqPPlCddVhT43+32hEnrkzQCbnEZZ671eVKnKkL1pDRz/mObqsBPONgHJJs1TcANm5o2fv7FsPYv8AaYQSlN2p3lzWD/qK/aCAQd1ISilKR5HJn9nPlLAB3FoU2XcWFAHm2sex4LHdud8O1SHvZ6s1Q8BZwiXqzV08sotyz14/b3iNSAmzDhTjx0+kLLmk5dcwaQF5CnFPpx6aFWwY9O8QpWwtl40d84r43HISlRWoIQASpSqBIehJfVuOl4C5v5cgBTgG6+keQ/1A+Kv7mb2csvJkksR//SY26pf/AIgd1PBz+4AWPiX+oKpyVSsMFIlqoZiu6tSTQhIH+mk513iKd1yDi268hZoBCeuuqxwMNbrxh7e/34wCi/XQhzw3rq3tDhp15ZmARJ0uLNSr0icKSr5u6bgs6TYDeAqmlO6CLUEQka9cYaPHr8wF7DY6dJSAlRMumkyW480gtk4Iglhv7WegqmlMhbs0vfU4/wA9wghnowUDABE0ht3uq/yDgmzBRdiAXamdXyf2j1UEniUjxdmB4u/vAGZUyRICinfWsJDOUmWrvEo7qkBaQ1Sm41rASdPUpRUouTX2FGplYfSJMVPMxallKEkn5UJ3EppQBILAC1yaOSbxXVxgEUeOXR4xydLX9emjlDr+IaOvSAeE+NvCEaF/EI1vDzvbq8AzrWO6uI5oUh4CWamoOh69jHrXwxihuAcKeVPb2jyWbGq+G9rFGZNTx1fx+0B6hiF+p4w6SmvgPcdZxjcX8SMtrschxoRTjr5RfwvxOj92Rb/iwe0BplFuPXHqvER5R8f7fM6eZST+nIJT/wCUx2WvOzbo03VH91Jtr/1AWreTh+67svNnLFNKFs+WkY/r7nrQQCk+cKT1xr/Mc/XWUNa/XJ2gHbhYqAJAZyxYOWDmEBhDx8PBrcKnzzjgIBw+1POHP11xhqR/HvCgcfMwHHr7Qn3PXlCkdecIRwgEEK/TRzQgPXDlAcR9PxHGOe/Vx+IVY+vXKAYsdeUN/PQh6hHN/FetYBWr4/aGkDrlC7vj1eHFNLdNARtC7vXQjjD0wCTj17xPh8QqWpwXrUGxHh9Iimjr3y1hD9c+YaAuT9qlRdmLZF8iL3FvxFPtSSXOdv5hiU/SFQL8x7dfaAbLFOfVoWOQmn8+tI5aDp08Aojuuh1aOA66EJ1rlAcrwjh1TlCP1f8AjnHbvp15QDxl4fmHP10YYBl1SHN111UQCk06z+toaB1XSFANf5hG4Z08/wAt5QHA/SGg9dWjin8/nT6PHNd+vzALrHLV9frkYaM+vRsrQ5QgFX15w02PWkKpPXXXpCbv1y4wC/f1hQc+rBoQJ646DWFCevDr8QDIV44Jf0/iO3Oq/aAmnpaw6aGkV8ft14xamouTr9n94aUQFVIt10ISWb8/P6xMJf0ENQm/P6DKAgRl4+8HsPNlJwSQUp7SZNnJ3jKkrZARhhVcwFaAN9ZSUEVc3EB5cug8frDuzF+XVoDTztiyEIxCUoUshCFOVh5aROnIM2iaoMtMueRTurAdmJEbe2ZLkqIlhRG6HdQJT+rNQklhUTEIRMTZhMDPQwOMu3mPeETKzoPTLhAamfsiQEgI7JUyTInCclJV/qHBLUhRK0pClCelbFJUe8iwQkCPFfDuHC0JStZSUAlZVKSklxubjmomkqQklgkpKu8kTCnMKr5510hUSs6dFj7QGnR8OyBKlTF9oHTOK0hQqUYeZOCUKKQ5StPZqBFCCKG3SNjyN2csd4iQpaEKUg7hXglTkg71VkLVujdAU8t2ordzglAZDKOUhuuL/byEBo9o7DwsoqIVMmBMgrFUJ31dtJloUk1PZrC1F2FEukli0nw5hZCpOHVNSjeTOUtW8kHtUfpy0y10+XtFyxn/AKiizJURmOy5X9YaZXAdZWgNJhdmylSZv6Xar3J5QElKSns8ThkulkFRZC1ZnuhYoFGIv+hSt8ABZeSlYSJkveWStCSQpt1ICVLmvVJTLcKYq3AIk8j+PxD1h8k0vk51LNXjAH5ex8PMRh3VuH9FK1ApYhczGMrisdilLuQd9NKB34XY+GTNDhRecuWBMKAEpTh0TD2iQ/eStRRcM1QFJKYzfY8un+3pHdhwHTcIAvjtlSxJWtIKlBEn5VIQJe9hZCwpQ3Rvb8xa0AUUSg/OolyWO2HhTjQAoIlqnznQzp3Jc9YmALlkGWgoSd1gTZozXYcurwpw3AZ58oA9idk4ZX6m+AiZMwyErlncQjfE1OJmKStKVBKVSt8BkJAUwpWElbIklM5C0KlK35e6FKSpUv8AQxa1JUWcpPZoO6QkuUOwZwBwhByfVz9oVOD0alOqQBfaOyZIlqmBVUolpKAUgmauVh1IUkBIAS0xbhnPYzC8AVNn7RZ/sT/t0uftw9YdM2edR14QH//Z"/>
          <p:cNvSpPr>
            <a:spLocks noChangeAspect="1" noChangeArrowheads="1"/>
          </p:cNvSpPr>
          <p:nvPr/>
        </p:nvSpPr>
        <p:spPr bwMode="auto">
          <a:xfrm>
            <a:off x="89233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he-IL" altLang="he-IL">
              <a:solidFill>
                <a:prstClr val="black"/>
              </a:solidFill>
            </a:endParaRPr>
          </a:p>
        </p:txBody>
      </p:sp>
      <p:sp>
        <p:nvSpPr>
          <p:cNvPr id="9" name="TextBox 8"/>
          <p:cNvSpPr txBox="1"/>
          <p:nvPr/>
        </p:nvSpPr>
        <p:spPr>
          <a:xfrm>
            <a:off x="5588496" y="6252830"/>
            <a:ext cx="2232248" cy="369332"/>
          </a:xfrm>
          <a:prstGeom prst="rect">
            <a:avLst/>
          </a:prstGeom>
          <a:noFill/>
        </p:spPr>
        <p:txBody>
          <a:bodyPr wrap="square" rtlCol="1">
            <a:spAutoFit/>
          </a:bodyPr>
          <a:lstStyle/>
          <a:p>
            <a:endParaRPr lang="he-IL" dirty="0">
              <a:solidFill>
                <a:prstClr val="black"/>
              </a:solidFill>
              <a:latin typeface="Times New Roman"/>
            </a:endParaRPr>
          </a:p>
        </p:txBody>
      </p:sp>
      <p:sp>
        <p:nvSpPr>
          <p:cNvPr id="4" name="TextBox 3"/>
          <p:cNvSpPr txBox="1"/>
          <p:nvPr/>
        </p:nvSpPr>
        <p:spPr>
          <a:xfrm>
            <a:off x="209325" y="5120104"/>
            <a:ext cx="4287488" cy="1169551"/>
          </a:xfrm>
          <a:prstGeom prst="rect">
            <a:avLst/>
          </a:prstGeom>
          <a:noFill/>
        </p:spPr>
        <p:txBody>
          <a:bodyPr wrap="square" rtlCol="0">
            <a:spAutoFit/>
          </a:bodyPr>
          <a:lstStyle/>
          <a:p>
            <a:r>
              <a:rPr lang="en-US" altLang="he-IL" sz="1400" dirty="0">
                <a:solidFill>
                  <a:prstClr val="black"/>
                </a:solidFill>
                <a:latin typeface="Times New Roman" pitchFamily="18" charset="0"/>
                <a:cs typeface="Times New Roman" pitchFamily="18" charset="0"/>
              </a:rPr>
              <a:t>Andrew C. Ivy M.D.  AMA Medical Scientific Consultant at the Doctors’ Trial, Nuremberg 1946. In Alexander </a:t>
            </a:r>
            <a:r>
              <a:rPr lang="en-US" altLang="he-IL" sz="1400" dirty="0" err="1">
                <a:solidFill>
                  <a:prstClr val="black"/>
                </a:solidFill>
                <a:latin typeface="Times New Roman" pitchFamily="18" charset="0"/>
                <a:cs typeface="Times New Roman" pitchFamily="18" charset="0"/>
              </a:rPr>
              <a:t>Mitscherlich</a:t>
            </a:r>
            <a:r>
              <a:rPr lang="en-US" altLang="he-IL" sz="1400" dirty="0">
                <a:solidFill>
                  <a:prstClr val="black"/>
                </a:solidFill>
                <a:latin typeface="Times New Roman" pitchFamily="18" charset="0"/>
                <a:cs typeface="Times New Roman" pitchFamily="18" charset="0"/>
              </a:rPr>
              <a:t>, Fred </a:t>
            </a:r>
            <a:r>
              <a:rPr lang="en-US" altLang="he-IL" sz="1400" dirty="0" err="1">
                <a:solidFill>
                  <a:prstClr val="black"/>
                </a:solidFill>
                <a:latin typeface="Times New Roman" pitchFamily="18" charset="0"/>
                <a:cs typeface="Times New Roman" pitchFamily="18" charset="0"/>
              </a:rPr>
              <a:t>Mielke</a:t>
            </a:r>
            <a:r>
              <a:rPr lang="en-US" altLang="he-IL" sz="1400" i="1" dirty="0">
                <a:solidFill>
                  <a:prstClr val="black"/>
                </a:solidFill>
                <a:latin typeface="Times New Roman" pitchFamily="18" charset="0"/>
                <a:cs typeface="Times New Roman" pitchFamily="18" charset="0"/>
              </a:rPr>
              <a:t>. Doctors of Infamy. The Story of the Nazi Medical Crimes</a:t>
            </a:r>
            <a:r>
              <a:rPr lang="en-US" altLang="he-IL" sz="1400" dirty="0">
                <a:solidFill>
                  <a:prstClr val="black"/>
                </a:solidFill>
                <a:latin typeface="Times New Roman" pitchFamily="18" charset="0"/>
                <a:cs typeface="Times New Roman" pitchFamily="18" charset="0"/>
              </a:rPr>
              <a:t>. 1949. Reproduced with permission from Tessa </a:t>
            </a:r>
            <a:r>
              <a:rPr lang="en-US" altLang="he-IL" sz="1400" dirty="0" err="1">
                <a:solidFill>
                  <a:prstClr val="black"/>
                </a:solidFill>
                <a:latin typeface="Times New Roman" pitchFamily="18" charset="0"/>
                <a:cs typeface="Times New Roman" pitchFamily="18" charset="0"/>
              </a:rPr>
              <a:t>Chelouche</a:t>
            </a:r>
            <a:r>
              <a:rPr lang="en-US" altLang="he-IL" sz="1400" dirty="0">
                <a:solidFill>
                  <a:prstClr val="black"/>
                </a:solidFill>
                <a:latin typeface="Times New Roman" pitchFamily="18" charset="0"/>
                <a:cs typeface="Times New Roman" pitchFamily="18" charset="0"/>
              </a:rPr>
              <a:t>, M.D.</a:t>
            </a:r>
            <a:endParaRPr lang="he-IL" altLang="he-IL" sz="1400" dirty="0">
              <a:solidFill>
                <a:prstClr val="black"/>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555FC7E0-9509-8448-A354-D456ED962F49}" type="slidenum">
              <a:rPr lang="en-US" smtClean="0">
                <a:latin typeface="Georgia"/>
              </a:rPr>
              <a:pPr/>
              <a:t>16</a:t>
            </a:fld>
            <a:endParaRPr lang="en-US">
              <a:latin typeface="Georgia"/>
            </a:endParaRPr>
          </a:p>
        </p:txBody>
      </p:sp>
    </p:spTree>
    <p:extLst>
      <p:ext uri="{BB962C8B-B14F-4D97-AF65-F5344CB8AC3E}">
        <p14:creationId xmlns:p14="http://schemas.microsoft.com/office/powerpoint/2010/main" val="72616409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655090" cy="854242"/>
          </a:xfrm>
        </p:spPr>
        <p:txBody>
          <a:bodyPr>
            <a:normAutofit fontScale="90000"/>
          </a:bodyPr>
          <a:lstStyle/>
          <a:p>
            <a:r>
              <a:rPr lang="en-US" dirty="0" smtClean="0">
                <a:solidFill>
                  <a:schemeClr val="accent6"/>
                </a:solidFill>
              </a:rPr>
              <a:t>Just Because We Can, </a:t>
            </a:r>
            <a:br>
              <a:rPr lang="en-US" dirty="0" smtClean="0">
                <a:solidFill>
                  <a:schemeClr val="accent6"/>
                </a:solidFill>
              </a:rPr>
            </a:br>
            <a:r>
              <a:rPr lang="en-US" dirty="0" smtClean="0">
                <a:solidFill>
                  <a:schemeClr val="accent6"/>
                </a:solidFill>
              </a:rPr>
              <a:t>Does That Mean We Should?</a:t>
            </a:r>
            <a:endParaRPr lang="en-US" dirty="0">
              <a:solidFill>
                <a:schemeClr val="accent6"/>
              </a:solidFill>
            </a:endParaRPr>
          </a:p>
        </p:txBody>
      </p:sp>
      <p:sp>
        <p:nvSpPr>
          <p:cNvPr id="3" name="Content Placeholder 2"/>
          <p:cNvSpPr>
            <a:spLocks noGrp="1"/>
          </p:cNvSpPr>
          <p:nvPr>
            <p:ph sz="quarter" idx="1"/>
          </p:nvPr>
        </p:nvSpPr>
        <p:spPr>
          <a:xfrm>
            <a:off x="187158" y="1527047"/>
            <a:ext cx="8769684" cy="4782847"/>
          </a:xfrm>
        </p:spPr>
        <p:txBody>
          <a:bodyPr>
            <a:normAutofit/>
          </a:bodyPr>
          <a:lstStyle/>
          <a:p>
            <a:pPr marL="0" indent="0" algn="ctr">
              <a:buNone/>
            </a:pPr>
            <a:r>
              <a:rPr lang="en-US" i="1" dirty="0" smtClean="0"/>
              <a:t>“</a:t>
            </a:r>
            <a:r>
              <a:rPr lang="en-US" sz="3200" i="1" dirty="0" smtClean="0"/>
              <a:t>They too asked and answered the question, ‘Who shall live and who shall die?  And who belongs to the community entitled to our protection?’  Then and now, the subject at hand is killing and letting die, and helping to die, and using the dead.  Then and now, the goal is to produce healthier human beings and, perhaps, a better quality of human being.”</a:t>
            </a:r>
            <a:endParaRPr lang="en-US" i="1" dirty="0" smtClean="0"/>
          </a:p>
          <a:p>
            <a:pPr marL="0" indent="0">
              <a:buNone/>
            </a:pPr>
            <a:endParaRPr lang="en-US" sz="1400" dirty="0" smtClean="0"/>
          </a:p>
          <a:p>
            <a:pPr marL="0" indent="0">
              <a:buNone/>
            </a:pPr>
            <a:r>
              <a:rPr lang="en-US" sz="1400" dirty="0" smtClean="0"/>
              <a:t>Richard John </a:t>
            </a:r>
            <a:r>
              <a:rPr lang="en-US" sz="1400" dirty="0" err="1" smtClean="0"/>
              <a:t>Neuhaus</a:t>
            </a:r>
            <a:r>
              <a:rPr lang="en-US" sz="1400" dirty="0" smtClean="0"/>
              <a:t>, (1992). The Way They Were, The Way We Are. In </a:t>
            </a:r>
            <a:r>
              <a:rPr lang="en-US" sz="1400" i="1" dirty="0" smtClean="0"/>
              <a:t>When Medicine Went Mad: Bioethics and the Holocaust, </a:t>
            </a:r>
            <a:r>
              <a:rPr lang="en-US" sz="1400" dirty="0" smtClean="0"/>
              <a:t>ed. Arthur L. </a:t>
            </a:r>
            <a:r>
              <a:rPr lang="en-US" sz="1400" dirty="0" err="1" smtClean="0"/>
              <a:t>Caplan</a:t>
            </a:r>
            <a:r>
              <a:rPr lang="en-US" sz="1400" dirty="0" smtClean="0"/>
              <a:t>, p. 216.</a:t>
            </a:r>
            <a:endParaRPr lang="en-US" sz="1400" dirty="0"/>
          </a:p>
        </p:txBody>
      </p:sp>
      <p:sp>
        <p:nvSpPr>
          <p:cNvPr id="5" name="Slide Number Placeholder 4"/>
          <p:cNvSpPr>
            <a:spLocks noGrp="1"/>
          </p:cNvSpPr>
          <p:nvPr>
            <p:ph type="sldNum" sz="quarter" idx="12"/>
          </p:nvPr>
        </p:nvSpPr>
        <p:spPr/>
        <p:txBody>
          <a:bodyPr/>
          <a:lstStyle/>
          <a:p>
            <a:fld id="{555FC7E0-9509-8448-A354-D456ED962F49}" type="slidenum">
              <a:rPr lang="en-US" smtClean="0">
                <a:solidFill>
                  <a:srgbClr val="8CADAE">
                    <a:shade val="75000"/>
                  </a:srgbClr>
                </a:solidFill>
                <a:latin typeface="Georgia"/>
              </a:rPr>
              <a:pPr/>
              <a:t>17</a:t>
            </a:fld>
            <a:endParaRPr lang="en-US">
              <a:solidFill>
                <a:srgbClr val="8CADAE">
                  <a:shade val="75000"/>
                </a:srgbClr>
              </a:solidFill>
              <a:latin typeface="Georgia"/>
            </a:endParaRPr>
          </a:p>
        </p:txBody>
      </p:sp>
    </p:spTree>
    <p:extLst>
      <p:ext uri="{BB962C8B-B14F-4D97-AF65-F5344CB8AC3E}">
        <p14:creationId xmlns:p14="http://schemas.microsoft.com/office/powerpoint/2010/main" val="27085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75" y="5181264"/>
            <a:ext cx="5867400" cy="1067135"/>
          </a:xfrm>
        </p:spPr>
        <p:txBody>
          <a:bodyPr/>
          <a:lstStyle/>
          <a:p>
            <a:pPr algn="ctr"/>
            <a:r>
              <a:rPr lang="en-US" sz="3200" dirty="0" smtClean="0">
                <a:solidFill>
                  <a:schemeClr val="accent6"/>
                </a:solidFill>
              </a:rPr>
              <a:t>Implications for Current Medical Ethics</a:t>
            </a:r>
            <a:endParaRPr lang="en-US" sz="3200" dirty="0">
              <a:solidFill>
                <a:schemeClr val="accent6"/>
              </a:solidFill>
            </a:endParaRPr>
          </a:p>
        </p:txBody>
      </p:sp>
      <p:sp>
        <p:nvSpPr>
          <p:cNvPr id="4" name="Content Placeholder 3"/>
          <p:cNvSpPr>
            <a:spLocks noGrp="1"/>
          </p:cNvSpPr>
          <p:nvPr>
            <p:ph type="body" sz="half" idx="2"/>
          </p:nvPr>
        </p:nvSpPr>
        <p:spPr>
          <a:xfrm>
            <a:off x="224118" y="866588"/>
            <a:ext cx="2644588" cy="5483412"/>
          </a:xfrm>
        </p:spPr>
        <p:txBody>
          <a:bodyPr>
            <a:normAutofit fontScale="25000" lnSpcReduction="20000"/>
          </a:bodyPr>
          <a:lstStyle/>
          <a:p>
            <a:r>
              <a:rPr lang="en-US" sz="8000" dirty="0" smtClean="0"/>
              <a:t>*</a:t>
            </a:r>
            <a:r>
              <a:rPr lang="en-US" sz="8800" dirty="0" smtClean="0"/>
              <a:t>Beginning of Life  Issues</a:t>
            </a:r>
          </a:p>
          <a:p>
            <a:r>
              <a:rPr lang="en-US" sz="8800" dirty="0" smtClean="0"/>
              <a:t>*End of Life Issues</a:t>
            </a:r>
            <a:endParaRPr lang="en-US" sz="8800" dirty="0"/>
          </a:p>
          <a:p>
            <a:r>
              <a:rPr lang="en-US" sz="8800" dirty="0" smtClean="0"/>
              <a:t>*Human Subject Research</a:t>
            </a:r>
            <a:endParaRPr lang="en-US" sz="8800" dirty="0"/>
          </a:p>
          <a:p>
            <a:r>
              <a:rPr lang="en-US" sz="8800" dirty="0" smtClean="0"/>
              <a:t>*Human Rights Efforts</a:t>
            </a:r>
          </a:p>
          <a:p>
            <a:endParaRPr lang="en-US" sz="3200" b="1" i="1" dirty="0" smtClean="0"/>
          </a:p>
          <a:p>
            <a:pPr marL="0" indent="0" algn="ctr">
              <a:buNone/>
            </a:pPr>
            <a:r>
              <a:rPr lang="en-US" sz="8000" b="1" i="1" dirty="0" smtClean="0"/>
              <a:t>Healthcare providers must be grounded in a moral ethos that values the respect for human life above</a:t>
            </a:r>
            <a:r>
              <a:rPr lang="en-US" sz="8000" b="1" dirty="0"/>
              <a:t> </a:t>
            </a:r>
            <a:r>
              <a:rPr lang="en-US" sz="8000" b="1" i="1" dirty="0" smtClean="0"/>
              <a:t>the promise of medical advancement and societal progress</a:t>
            </a:r>
            <a:r>
              <a:rPr lang="en-US" sz="7000" b="1" i="1" dirty="0" smtClean="0"/>
              <a:t>!</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0526" y="630732"/>
            <a:ext cx="3529264" cy="455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555FC7E0-9509-8448-A354-D456ED962F49}" type="slidenum">
              <a:rPr lang="en-US" smtClean="0">
                <a:solidFill>
                  <a:srgbClr val="8CADAE">
                    <a:shade val="75000"/>
                  </a:srgbClr>
                </a:solidFill>
                <a:latin typeface="Georgia"/>
              </a:rPr>
              <a:pPr/>
              <a:t>18</a:t>
            </a:fld>
            <a:endParaRPr lang="en-US">
              <a:solidFill>
                <a:srgbClr val="8CADAE">
                  <a:shade val="75000"/>
                </a:srgbClr>
              </a:solidFill>
              <a:latin typeface="Georgia"/>
            </a:endParaRPr>
          </a:p>
        </p:txBody>
      </p:sp>
    </p:spTree>
    <p:extLst>
      <p:ext uri="{BB962C8B-B14F-4D97-AF65-F5344CB8AC3E}">
        <p14:creationId xmlns:p14="http://schemas.microsoft.com/office/powerpoint/2010/main" val="1688179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Principles of American Bioethics</a:t>
            </a:r>
            <a:endParaRPr lang="en-US" dirty="0">
              <a:solidFill>
                <a:schemeClr val="accent6"/>
              </a:solidFill>
            </a:endParaRPr>
          </a:p>
        </p:txBody>
      </p:sp>
      <p:sp>
        <p:nvSpPr>
          <p:cNvPr id="3" name="Content Placeholder 2"/>
          <p:cNvSpPr>
            <a:spLocks noGrp="1"/>
          </p:cNvSpPr>
          <p:nvPr>
            <p:ph sz="quarter" idx="1"/>
          </p:nvPr>
        </p:nvSpPr>
        <p:spPr>
          <a:xfrm>
            <a:off x="164353" y="1527047"/>
            <a:ext cx="8979647" cy="5224006"/>
          </a:xfrm>
        </p:spPr>
        <p:txBody>
          <a:bodyPr>
            <a:normAutofit/>
          </a:bodyPr>
          <a:lstStyle/>
          <a:p>
            <a:pPr marL="0" indent="0" algn="ctr">
              <a:buNone/>
            </a:pPr>
            <a:r>
              <a:rPr lang="en-US" sz="2800" dirty="0" smtClean="0"/>
              <a:t>Tom Beauchamp and James Childress, 1983</a:t>
            </a:r>
          </a:p>
          <a:p>
            <a:pPr marL="0" indent="0">
              <a:buNone/>
            </a:pPr>
            <a:endParaRPr lang="en-US" sz="900" dirty="0" smtClean="0"/>
          </a:p>
          <a:p>
            <a:pPr marL="0" indent="0">
              <a:buNone/>
            </a:pPr>
            <a:endParaRPr lang="en-US" sz="900" dirty="0" smtClean="0"/>
          </a:p>
          <a:p>
            <a:pPr marL="514350" indent="-514350">
              <a:buFont typeface="+mj-lt"/>
              <a:buAutoNum type="arabicPeriod"/>
            </a:pPr>
            <a:r>
              <a:rPr lang="en-US" sz="3200" b="1" dirty="0" smtClean="0"/>
              <a:t>Autonomy</a:t>
            </a:r>
            <a:r>
              <a:rPr lang="en-US" sz="3200" b="1" dirty="0"/>
              <a:t>/Respect for persons </a:t>
            </a:r>
            <a:r>
              <a:rPr lang="en-US" sz="3200" dirty="0"/>
              <a:t>– </a:t>
            </a:r>
            <a:r>
              <a:rPr lang="en-US" sz="3200" dirty="0" smtClean="0"/>
              <a:t>recognize </a:t>
            </a:r>
            <a:r>
              <a:rPr lang="en-US" sz="3200" dirty="0"/>
              <a:t>people as autonomous agents and requires that their choices be observed</a:t>
            </a:r>
          </a:p>
          <a:p>
            <a:pPr marL="514350" indent="-514350">
              <a:buFont typeface="+mj-lt"/>
              <a:buAutoNum type="arabicPeriod"/>
            </a:pPr>
            <a:r>
              <a:rPr lang="en-US" sz="3200" b="1" dirty="0"/>
              <a:t>Beneficence</a:t>
            </a:r>
            <a:r>
              <a:rPr lang="en-US" sz="3200" dirty="0"/>
              <a:t>- maximize benefit for subject</a:t>
            </a:r>
          </a:p>
          <a:p>
            <a:pPr marL="514350" indent="-514350">
              <a:buFont typeface="+mj-lt"/>
              <a:buAutoNum type="arabicPeriod"/>
            </a:pPr>
            <a:r>
              <a:rPr lang="en-US" sz="3200" b="1" dirty="0" err="1"/>
              <a:t>Nonmaleficence</a:t>
            </a:r>
            <a:r>
              <a:rPr lang="en-US" sz="3200" dirty="0"/>
              <a:t>- do no </a:t>
            </a:r>
            <a:r>
              <a:rPr lang="en-US" sz="3200" dirty="0" smtClean="0"/>
              <a:t>harm, minimize risk</a:t>
            </a:r>
            <a:endParaRPr lang="en-US" sz="3200" dirty="0"/>
          </a:p>
          <a:p>
            <a:pPr marL="514350" indent="-514350">
              <a:buFont typeface="+mj-lt"/>
              <a:buAutoNum type="arabicPeriod"/>
            </a:pPr>
            <a:r>
              <a:rPr lang="en-US" sz="3200" b="1" dirty="0"/>
              <a:t>Justice</a:t>
            </a:r>
            <a:r>
              <a:rPr lang="en-US" sz="3200" dirty="0"/>
              <a:t>- treat all potential subjects </a:t>
            </a:r>
            <a:r>
              <a:rPr lang="en-US" sz="3200" dirty="0" smtClean="0"/>
              <a:t>equally</a:t>
            </a:r>
          </a:p>
          <a:p>
            <a:pPr marL="0" indent="0" algn="ctr">
              <a:buNone/>
            </a:pPr>
            <a:endParaRPr lang="en-US" sz="1200" dirty="0" smtClean="0">
              <a:solidFill>
                <a:schemeClr val="accent1"/>
              </a:solidFill>
            </a:endParaRPr>
          </a:p>
          <a:p>
            <a:pPr marL="0" indent="0">
              <a:buNone/>
            </a:pPr>
            <a:endParaRPr lang="en-US" sz="2800" dirty="0"/>
          </a:p>
          <a:p>
            <a:endParaRPr lang="en-US" sz="2800" dirty="0"/>
          </a:p>
          <a:p>
            <a:endParaRPr lang="en-US" sz="2800" dirty="0"/>
          </a:p>
          <a:p>
            <a:endParaRPr lang="en-US" dirty="0"/>
          </a:p>
        </p:txBody>
      </p:sp>
      <p:sp>
        <p:nvSpPr>
          <p:cNvPr id="5" name="Slide Number Placeholder 4"/>
          <p:cNvSpPr>
            <a:spLocks noGrp="1"/>
          </p:cNvSpPr>
          <p:nvPr>
            <p:ph type="sldNum" sz="quarter" idx="12"/>
          </p:nvPr>
        </p:nvSpPr>
        <p:spPr/>
        <p:txBody>
          <a:bodyPr/>
          <a:lstStyle/>
          <a:p>
            <a:fld id="{555FC7E0-9509-8448-A354-D456ED962F49}" type="slidenum">
              <a:rPr lang="en-US" smtClean="0">
                <a:solidFill>
                  <a:srgbClr val="8CADAE">
                    <a:shade val="75000"/>
                  </a:srgbClr>
                </a:solidFill>
                <a:latin typeface="Georgia"/>
              </a:rPr>
              <a:pPr/>
              <a:t>19</a:t>
            </a:fld>
            <a:endParaRPr lang="en-US">
              <a:solidFill>
                <a:srgbClr val="8CADAE">
                  <a:shade val="75000"/>
                </a:srgbClr>
              </a:solidFill>
              <a:latin typeface="Georgia"/>
            </a:endParaRPr>
          </a:p>
        </p:txBody>
      </p:sp>
    </p:spTree>
    <p:extLst>
      <p:ext uri="{BB962C8B-B14F-4D97-AF65-F5344CB8AC3E}">
        <p14:creationId xmlns:p14="http://schemas.microsoft.com/office/powerpoint/2010/main" val="1266400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1752" y="254788"/>
            <a:ext cx="8534400" cy="758952"/>
          </a:xfrm>
        </p:spPr>
        <p:txBody>
          <a:bodyPr>
            <a:noAutofit/>
          </a:bodyPr>
          <a:lstStyle/>
          <a:p>
            <a:r>
              <a:rPr lang="en-US" sz="2800" dirty="0">
                <a:solidFill>
                  <a:schemeClr val="accent6"/>
                </a:solidFill>
              </a:rPr>
              <a:t>Medicine, Ethics and the Holocaust: Reflecting on the Past to </a:t>
            </a:r>
            <a:r>
              <a:rPr lang="en-US" sz="2800" dirty="0" smtClean="0">
                <a:solidFill>
                  <a:schemeClr val="accent6"/>
                </a:solidFill>
              </a:rPr>
              <a:t>Protect </a:t>
            </a:r>
            <a:r>
              <a:rPr lang="en-US" sz="2800" dirty="0">
                <a:solidFill>
                  <a:schemeClr val="accent6"/>
                </a:solidFill>
              </a:rPr>
              <a:t>the Future</a:t>
            </a:r>
            <a:endParaRPr lang="en-US" sz="2800" dirty="0"/>
          </a:p>
        </p:txBody>
      </p:sp>
      <p:sp>
        <p:nvSpPr>
          <p:cNvPr id="3" name="Slide Number Placeholder 2"/>
          <p:cNvSpPr>
            <a:spLocks noGrp="1"/>
          </p:cNvSpPr>
          <p:nvPr>
            <p:ph type="sldNum" sz="quarter" idx="12"/>
          </p:nvPr>
        </p:nvSpPr>
        <p:spPr/>
        <p:txBody>
          <a:bodyPr/>
          <a:lstStyle/>
          <a:p>
            <a:fld id="{555FC7E0-9509-8448-A354-D456ED962F49}" type="slidenum">
              <a:rPr lang="en-US" smtClean="0">
                <a:solidFill>
                  <a:srgbClr val="8CADAE">
                    <a:shade val="75000"/>
                  </a:srgbClr>
                </a:solidFill>
                <a:latin typeface="Georgia"/>
              </a:rPr>
              <a:pPr/>
              <a:t>2</a:t>
            </a:fld>
            <a:endParaRPr lang="en-US">
              <a:solidFill>
                <a:srgbClr val="8CADAE">
                  <a:shade val="75000"/>
                </a:srgbClr>
              </a:solidFill>
              <a:latin typeface="Georgia"/>
            </a:endParaRPr>
          </a:p>
        </p:txBody>
      </p:sp>
      <p:sp>
        <p:nvSpPr>
          <p:cNvPr id="6" name="TextBox 5"/>
          <p:cNvSpPr txBox="1"/>
          <p:nvPr/>
        </p:nvSpPr>
        <p:spPr>
          <a:xfrm>
            <a:off x="133919" y="1204651"/>
            <a:ext cx="8702233" cy="5262978"/>
          </a:xfrm>
          <a:prstGeom prst="rect">
            <a:avLst/>
          </a:prstGeom>
          <a:noFill/>
        </p:spPr>
        <p:txBody>
          <a:bodyPr wrap="square" rtlCol="0">
            <a:spAutoFit/>
          </a:bodyPr>
          <a:lstStyle/>
          <a:p>
            <a:r>
              <a:rPr lang="en-US" sz="1400" b="1" dirty="0"/>
              <a:t>Program Description</a:t>
            </a:r>
            <a:endParaRPr lang="en-US" sz="1400" dirty="0"/>
          </a:p>
          <a:p>
            <a:r>
              <a:rPr lang="en-US" sz="1400" dirty="0"/>
              <a:t>This webinar will focus on the abrogation of biomedical ethics in World War II Germany, demonstrating how the Holocaust is a unique example of medically sanctioned genocide. The biomedical ethical considerations brought to light as a result of the alliance between medicine and the Nazis remain relevant for current medical and scientific practice, healthcare policy, and human rights endeavors. Eugenics, disability studies, end-of-life care, genetic testing, and human experimentation are all topics that are vital to the history as well as the future of bioethics. Exploring the pivotal role played by science and medicine in the labeling, persecution, and eventual mass murder of those deemed "unfit" is essential to preventing other instances of human rights abuses in modern society.</a:t>
            </a:r>
          </a:p>
          <a:p>
            <a:endParaRPr lang="en-US" sz="1400" dirty="0"/>
          </a:p>
          <a:p>
            <a:r>
              <a:rPr lang="en-US" sz="1400" b="1" dirty="0"/>
              <a:t>Target Audience</a:t>
            </a:r>
            <a:endParaRPr lang="en-US" sz="1400" dirty="0"/>
          </a:p>
          <a:p>
            <a:r>
              <a:rPr lang="en-US" sz="1400" dirty="0"/>
              <a:t>This continuing medical education offering is intended for physicians, pharmacists and nurses.</a:t>
            </a:r>
          </a:p>
          <a:p>
            <a:endParaRPr lang="en-US" sz="1400" dirty="0"/>
          </a:p>
          <a:p>
            <a:r>
              <a:rPr lang="en-US" sz="1400" b="1" dirty="0"/>
              <a:t>Learning Objectives</a:t>
            </a:r>
            <a:endParaRPr lang="en-US" sz="1400" dirty="0"/>
          </a:p>
          <a:p>
            <a:r>
              <a:rPr lang="en-US" sz="1400" dirty="0"/>
              <a:t>Upon completion of this knowledge activity, participants should be able to:</a:t>
            </a:r>
          </a:p>
          <a:p>
            <a:pPr marL="285750" indent="-285750">
              <a:buFont typeface="Arial"/>
              <a:buChar char="•"/>
            </a:pPr>
            <a:r>
              <a:rPr lang="en-US" sz="1400" dirty="0"/>
              <a:t>Explore the bioethical implications of the medical transgressions that took place during the Holocaust for modern scientific theory, medical practice, healthcare policy, and human rights endeavors.</a:t>
            </a:r>
          </a:p>
          <a:p>
            <a:pPr marL="285750" indent="-285750">
              <a:buFont typeface="Arial"/>
              <a:buChar char="•"/>
            </a:pPr>
            <a:r>
              <a:rPr lang="en-US" sz="1400" dirty="0"/>
              <a:t>Examine the unique confluence of events that took place in Germany in the early twentieth century that resulted in the merger of politics, science, and medicine in order to help better understand the rationale behind eugenics and Nazi racial hygiene policy.</a:t>
            </a:r>
          </a:p>
          <a:p>
            <a:pPr marL="285750" indent="-285750">
              <a:buFont typeface="Arial"/>
              <a:buChar char="•"/>
            </a:pPr>
            <a:r>
              <a:rPr lang="en-US" sz="1400" dirty="0"/>
              <a:t>Use the Holocaust as the historical framework to explore current human rights abuses in vulnerable populations and examine the ways in which minority cultures have been subjected to unethical medial practices under the guise of scientific progress.</a:t>
            </a:r>
          </a:p>
          <a:p>
            <a:endParaRPr lang="en-US" sz="1400" dirty="0"/>
          </a:p>
        </p:txBody>
      </p:sp>
    </p:spTree>
    <p:extLst>
      <p:ext uri="{BB962C8B-B14F-4D97-AF65-F5344CB8AC3E}">
        <p14:creationId xmlns:p14="http://schemas.microsoft.com/office/powerpoint/2010/main" val="341177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smtClean="0"/>
              <a:t>Human Genome Project</a:t>
            </a:r>
            <a:endParaRPr lang="en-US" sz="3600" dirty="0"/>
          </a:p>
        </p:txBody>
      </p:sp>
      <p:pic>
        <p:nvPicPr>
          <p:cNvPr id="4" name="Picture Placeholder 3" descr="HumanGenomeProject.jpg"/>
          <p:cNvPicPr>
            <a:picLocks noGrp="1" noChangeAspect="1"/>
          </p:cNvPicPr>
          <p:nvPr>
            <p:ph type="pic" idx="1"/>
          </p:nvPr>
        </p:nvPicPr>
        <p:blipFill>
          <a:blip r:embed="rId2">
            <a:extLst>
              <a:ext uri="{28A0092B-C50C-407E-A947-70E740481C1C}">
                <a14:useLocalDpi xmlns:a14="http://schemas.microsoft.com/office/drawing/2010/main" val="0"/>
              </a:ext>
            </a:extLst>
          </a:blip>
          <a:srcRect l="-18305" r="-18305"/>
          <a:stretch>
            <a:fillRect/>
          </a:stretch>
        </p:blipFill>
        <p:spPr/>
      </p:pic>
      <p:sp>
        <p:nvSpPr>
          <p:cNvPr id="6" name="Content Placeholder 5"/>
          <p:cNvSpPr>
            <a:spLocks noGrp="1"/>
          </p:cNvSpPr>
          <p:nvPr>
            <p:ph type="body" sz="half" idx="2"/>
          </p:nvPr>
        </p:nvSpPr>
        <p:spPr>
          <a:xfrm>
            <a:off x="237235" y="990600"/>
            <a:ext cx="2582165" cy="5257800"/>
          </a:xfrm>
        </p:spPr>
        <p:txBody>
          <a:bodyPr>
            <a:noAutofit/>
          </a:bodyPr>
          <a:lstStyle/>
          <a:p>
            <a:r>
              <a:rPr lang="en-US" sz="1800" dirty="0" smtClean="0"/>
              <a:t>Human Genome Project – map and sequence estimated 3 billion base pairs of the human genome for the purpose of gene identification, separation, and splicing</a:t>
            </a:r>
          </a:p>
          <a:p>
            <a:r>
              <a:rPr lang="en-US" sz="1800" dirty="0" smtClean="0"/>
              <a:t>Intention: discover cause of disease, determine treatment and cure</a:t>
            </a:r>
          </a:p>
          <a:p>
            <a:r>
              <a:rPr lang="en-US" sz="1800" dirty="0" smtClean="0"/>
              <a:t>Possible outcome: choosing the qualities society deems favorable for future generations</a:t>
            </a:r>
            <a:endParaRPr lang="en-US" sz="1800" dirty="0"/>
          </a:p>
        </p:txBody>
      </p:sp>
      <p:sp>
        <p:nvSpPr>
          <p:cNvPr id="3" name="Slide Number Placeholder 2"/>
          <p:cNvSpPr>
            <a:spLocks noGrp="1"/>
          </p:cNvSpPr>
          <p:nvPr>
            <p:ph type="sldNum" sz="quarter" idx="12"/>
          </p:nvPr>
        </p:nvSpPr>
        <p:spPr/>
        <p:txBody>
          <a:bodyPr/>
          <a:lstStyle/>
          <a:p>
            <a:fld id="{555FC7E0-9509-8448-A354-D456ED962F49}" type="slidenum">
              <a:rPr lang="en-US" smtClean="0">
                <a:solidFill>
                  <a:srgbClr val="8CADAE">
                    <a:shade val="75000"/>
                  </a:srgbClr>
                </a:solidFill>
                <a:latin typeface="Georgia"/>
              </a:rPr>
              <a:pPr/>
              <a:t>20</a:t>
            </a:fld>
            <a:endParaRPr lang="en-US">
              <a:solidFill>
                <a:srgbClr val="8CADAE">
                  <a:shade val="75000"/>
                </a:srgbClr>
              </a:solidFill>
              <a:latin typeface="Georgia"/>
            </a:endParaRPr>
          </a:p>
        </p:txBody>
      </p:sp>
    </p:spTree>
    <p:extLst>
      <p:ext uri="{BB962C8B-B14F-4D97-AF65-F5344CB8AC3E}">
        <p14:creationId xmlns:p14="http://schemas.microsoft.com/office/powerpoint/2010/main" val="546401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Genetic Testing and Manipulation</a:t>
            </a:r>
            <a:endParaRPr lang="en-US" dirty="0">
              <a:solidFill>
                <a:schemeClr val="accent6"/>
              </a:solidFill>
            </a:endParaRPr>
          </a:p>
        </p:txBody>
      </p:sp>
      <p:sp>
        <p:nvSpPr>
          <p:cNvPr id="3" name="Content Placeholder 2"/>
          <p:cNvSpPr>
            <a:spLocks noGrp="1"/>
          </p:cNvSpPr>
          <p:nvPr>
            <p:ph sz="quarter" idx="1"/>
          </p:nvPr>
        </p:nvSpPr>
        <p:spPr/>
        <p:txBody>
          <a:bodyPr>
            <a:normAutofit/>
          </a:bodyPr>
          <a:lstStyle/>
          <a:p>
            <a:pPr marL="0" indent="0">
              <a:buNone/>
            </a:pPr>
            <a:endParaRPr lang="en-US" sz="800" dirty="0" smtClean="0"/>
          </a:p>
          <a:p>
            <a:r>
              <a:rPr lang="en-US" dirty="0" smtClean="0"/>
              <a:t>What is the proper use of genetic testing?</a:t>
            </a:r>
          </a:p>
          <a:p>
            <a:r>
              <a:rPr lang="en-US" dirty="0" smtClean="0"/>
              <a:t>Who determines what is a “proper” or “improper” use of this technology</a:t>
            </a:r>
          </a:p>
          <a:p>
            <a:r>
              <a:rPr lang="en-US" dirty="0" smtClean="0"/>
              <a:t>Subjective value judgment</a:t>
            </a:r>
          </a:p>
          <a:p>
            <a:r>
              <a:rPr lang="en-US" dirty="0" smtClean="0"/>
              <a:t>How will the data we obtain from genetic testing be used?  How “should” it be used?</a:t>
            </a:r>
          </a:p>
          <a:p>
            <a:r>
              <a:rPr lang="en-US" dirty="0" smtClean="0"/>
              <a:t>Personal or societal choice?</a:t>
            </a:r>
          </a:p>
          <a:p>
            <a:r>
              <a:rPr lang="en-US" dirty="0" smtClean="0"/>
              <a:t>Should there be governmental regulations to ensure the proper use of this “medical advancement?”</a:t>
            </a:r>
            <a:endParaRPr lang="en-US" dirty="0"/>
          </a:p>
        </p:txBody>
      </p:sp>
      <p:sp>
        <p:nvSpPr>
          <p:cNvPr id="5" name="Slide Number Placeholder 4"/>
          <p:cNvSpPr>
            <a:spLocks noGrp="1"/>
          </p:cNvSpPr>
          <p:nvPr>
            <p:ph type="sldNum" sz="quarter" idx="12"/>
          </p:nvPr>
        </p:nvSpPr>
        <p:spPr/>
        <p:txBody>
          <a:bodyPr/>
          <a:lstStyle/>
          <a:p>
            <a:fld id="{555FC7E0-9509-8448-A354-D456ED962F49}" type="slidenum">
              <a:rPr lang="en-US" smtClean="0">
                <a:solidFill>
                  <a:srgbClr val="8CADAE">
                    <a:shade val="75000"/>
                  </a:srgbClr>
                </a:solidFill>
                <a:latin typeface="Georgia"/>
              </a:rPr>
              <a:pPr/>
              <a:t>21</a:t>
            </a:fld>
            <a:endParaRPr lang="en-US">
              <a:solidFill>
                <a:srgbClr val="8CADAE">
                  <a:shade val="75000"/>
                </a:srgbClr>
              </a:solidFill>
              <a:latin typeface="Georgia"/>
            </a:endParaRPr>
          </a:p>
        </p:txBody>
      </p:sp>
    </p:spTree>
    <p:extLst>
      <p:ext uri="{BB962C8B-B14F-4D97-AF65-F5344CB8AC3E}">
        <p14:creationId xmlns:p14="http://schemas.microsoft.com/office/powerpoint/2010/main" val="2519561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Assisted Reproductive Technology (ART)</a:t>
            </a:r>
            <a:endParaRPr lang="en-US" dirty="0">
              <a:solidFill>
                <a:schemeClr val="accent6"/>
              </a:solidFill>
            </a:endParaRPr>
          </a:p>
        </p:txBody>
      </p:sp>
      <p:sp>
        <p:nvSpPr>
          <p:cNvPr id="3" name="Content Placeholder 2"/>
          <p:cNvSpPr>
            <a:spLocks noGrp="1"/>
          </p:cNvSpPr>
          <p:nvPr>
            <p:ph sz="quarter" idx="1"/>
          </p:nvPr>
        </p:nvSpPr>
        <p:spPr>
          <a:xfrm>
            <a:off x="301752" y="1527047"/>
            <a:ext cx="8503920" cy="4822639"/>
          </a:xfrm>
        </p:spPr>
        <p:txBody>
          <a:bodyPr>
            <a:normAutofit/>
          </a:bodyPr>
          <a:lstStyle/>
          <a:p>
            <a:r>
              <a:rPr lang="en-US" sz="2500" dirty="0" smtClean="0"/>
              <a:t>“All fertility treatments in which both eggs and sperm are handled” Centers for Disease Control &amp; Prevention</a:t>
            </a:r>
          </a:p>
          <a:p>
            <a:r>
              <a:rPr lang="en-US" sz="2400" dirty="0" smtClean="0"/>
              <a:t>“In </a:t>
            </a:r>
            <a:r>
              <a:rPr lang="en-US" sz="2400" dirty="0"/>
              <a:t>general, ART procedures involve surgically removing eggs from a woman’s ovaries, combining them with sperm in the laboratory, and returning them to the woman’s body or donating them to another </a:t>
            </a:r>
            <a:r>
              <a:rPr lang="en-US" sz="2400" dirty="0" smtClean="0"/>
              <a:t>woman”</a:t>
            </a:r>
          </a:p>
          <a:p>
            <a:r>
              <a:rPr lang="en-US" sz="2400" dirty="0" smtClean="0"/>
              <a:t>In Vitro Fertilization- fertilization outside of the body- most common ART method</a:t>
            </a:r>
          </a:p>
          <a:p>
            <a:r>
              <a:rPr lang="en-US" sz="2400" dirty="0" smtClean="0"/>
              <a:t>IVF- treatment for infertility or genetic problems - Mayo Clinic</a:t>
            </a:r>
          </a:p>
          <a:p>
            <a:pPr marL="0" indent="0">
              <a:buNone/>
            </a:pPr>
            <a:endParaRPr lang="en-US" sz="900" dirty="0" smtClean="0"/>
          </a:p>
          <a:p>
            <a:pPr marL="0" indent="0" algn="ctr">
              <a:buNone/>
            </a:pPr>
            <a:r>
              <a:rPr lang="en-US" sz="2000" dirty="0">
                <a:hlinkClick r:id="rId2"/>
              </a:rPr>
              <a:t>http://www.cdc.gov/art/</a:t>
            </a:r>
            <a:r>
              <a:rPr lang="en-US" sz="2000" dirty="0" smtClean="0">
                <a:hlinkClick r:id="rId2"/>
              </a:rPr>
              <a:t>whatis.html</a:t>
            </a:r>
            <a:endParaRPr lang="en-US" sz="2000" dirty="0" smtClean="0"/>
          </a:p>
          <a:p>
            <a:endParaRPr lang="en-US" sz="2400" dirty="0" smtClean="0"/>
          </a:p>
        </p:txBody>
      </p:sp>
      <p:sp>
        <p:nvSpPr>
          <p:cNvPr id="5" name="Slide Number Placeholder 4"/>
          <p:cNvSpPr>
            <a:spLocks noGrp="1"/>
          </p:cNvSpPr>
          <p:nvPr>
            <p:ph type="sldNum" sz="quarter" idx="12"/>
          </p:nvPr>
        </p:nvSpPr>
        <p:spPr/>
        <p:txBody>
          <a:bodyPr/>
          <a:lstStyle/>
          <a:p>
            <a:fld id="{555FC7E0-9509-8448-A354-D456ED962F49}" type="slidenum">
              <a:rPr lang="en-US" smtClean="0">
                <a:solidFill>
                  <a:srgbClr val="8CADAE">
                    <a:shade val="75000"/>
                  </a:srgbClr>
                </a:solidFill>
                <a:latin typeface="Georgia"/>
              </a:rPr>
              <a:pPr/>
              <a:t>22</a:t>
            </a:fld>
            <a:endParaRPr lang="en-US">
              <a:solidFill>
                <a:srgbClr val="8CADAE">
                  <a:shade val="75000"/>
                </a:srgbClr>
              </a:solidFill>
              <a:latin typeface="Georgia"/>
            </a:endParaRPr>
          </a:p>
        </p:txBody>
      </p:sp>
    </p:spTree>
    <p:extLst>
      <p:ext uri="{BB962C8B-B14F-4D97-AF65-F5344CB8AC3E}">
        <p14:creationId xmlns:p14="http://schemas.microsoft.com/office/powerpoint/2010/main" val="1101471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accent6"/>
                </a:solidFill>
              </a:rPr>
              <a:t>Preimplantation</a:t>
            </a:r>
            <a:r>
              <a:rPr lang="en-US" dirty="0" smtClean="0">
                <a:solidFill>
                  <a:schemeClr val="accent6"/>
                </a:solidFill>
              </a:rPr>
              <a:t> Genetic Diagnosis (PGD)</a:t>
            </a:r>
            <a:endParaRPr lang="en-US" dirty="0">
              <a:solidFill>
                <a:schemeClr val="accent6"/>
              </a:solidFill>
            </a:endParaRPr>
          </a:p>
        </p:txBody>
      </p:sp>
      <p:sp>
        <p:nvSpPr>
          <p:cNvPr id="3" name="Content Placeholder 2"/>
          <p:cNvSpPr>
            <a:spLocks noGrp="1"/>
          </p:cNvSpPr>
          <p:nvPr>
            <p:ph sz="quarter" idx="1"/>
          </p:nvPr>
        </p:nvSpPr>
        <p:spPr>
          <a:xfrm>
            <a:off x="301752" y="1527047"/>
            <a:ext cx="8503920" cy="4849689"/>
          </a:xfrm>
        </p:spPr>
        <p:txBody>
          <a:bodyPr>
            <a:normAutofit fontScale="85000" lnSpcReduction="10000"/>
          </a:bodyPr>
          <a:lstStyle/>
          <a:p>
            <a:r>
              <a:rPr lang="en-US" dirty="0"/>
              <a:t>S</a:t>
            </a:r>
            <a:r>
              <a:rPr lang="en-US" dirty="0" smtClean="0"/>
              <a:t>creening </a:t>
            </a:r>
            <a:r>
              <a:rPr lang="en-US" dirty="0"/>
              <a:t>test used to determine if genetic or chromosomal disorders are present in embryos produced through in vitro fertilization (IVF). </a:t>
            </a:r>
            <a:r>
              <a:rPr lang="en-US" dirty="0" smtClean="0"/>
              <a:t>PGD </a:t>
            </a:r>
            <a:r>
              <a:rPr lang="en-US" dirty="0"/>
              <a:t>screens embryos before they are transferred to the uterus so couples can make informed decisions about their next steps in the IVF process. Embryos unaffected by the genetic or chromosomal disorder can be selected for transfer to the uterus. </a:t>
            </a:r>
            <a:endParaRPr lang="en-US" dirty="0" smtClean="0"/>
          </a:p>
          <a:p>
            <a:endParaRPr lang="en-US" sz="1300" dirty="0" smtClean="0"/>
          </a:p>
          <a:p>
            <a:r>
              <a:rPr lang="en-US" dirty="0" smtClean="0"/>
              <a:t>Recommended when: </a:t>
            </a:r>
          </a:p>
          <a:p>
            <a:pPr marL="0" indent="0">
              <a:buNone/>
            </a:pPr>
            <a:r>
              <a:rPr lang="en-US" dirty="0"/>
              <a:t>	</a:t>
            </a:r>
            <a:r>
              <a:rPr lang="en-US" dirty="0" smtClean="0"/>
              <a:t>**One </a:t>
            </a:r>
            <a:r>
              <a:rPr lang="en-US" dirty="0"/>
              <a:t>or both partners has a history of heritable </a:t>
            </a:r>
            <a:r>
              <a:rPr lang="en-US" dirty="0" smtClean="0"/>
              <a:t>genetic 	 	disorders or </a:t>
            </a:r>
            <a:r>
              <a:rPr lang="en-US" dirty="0"/>
              <a:t>is a carrier of a chromosomal </a:t>
            </a:r>
            <a:r>
              <a:rPr lang="en-US" dirty="0" smtClean="0"/>
              <a:t>abnormality</a:t>
            </a:r>
          </a:p>
          <a:p>
            <a:pPr marL="0" indent="0">
              <a:buNone/>
            </a:pPr>
            <a:endParaRPr lang="en-US" sz="1200" dirty="0"/>
          </a:p>
          <a:p>
            <a:pPr marL="0" indent="0">
              <a:buNone/>
            </a:pPr>
            <a:r>
              <a:rPr lang="en-US" dirty="0" smtClean="0"/>
              <a:t>	**The </a:t>
            </a:r>
            <a:r>
              <a:rPr lang="en-US" dirty="0"/>
              <a:t>mother is of advanced maternal </a:t>
            </a:r>
            <a:r>
              <a:rPr lang="en-US" dirty="0" smtClean="0"/>
              <a:t>age or has a history 	of recurrent miscarriages</a:t>
            </a:r>
            <a:endParaRPr lang="en-US" dirty="0"/>
          </a:p>
          <a:p>
            <a:endParaRPr lang="en-US" sz="1200" dirty="0" smtClean="0"/>
          </a:p>
          <a:p>
            <a:pPr marL="0" indent="0">
              <a:buNone/>
            </a:pPr>
            <a:r>
              <a:rPr lang="en-US" sz="1600" dirty="0" smtClean="0">
                <a:hlinkClick r:id="rId2"/>
              </a:rPr>
              <a:t>http</a:t>
            </a:r>
            <a:r>
              <a:rPr lang="en-US" sz="1600" dirty="0">
                <a:hlinkClick r:id="rId2"/>
              </a:rPr>
              <a:t>://www.pennmedicine.org/fertility/patient/clinical-services/pgd-preimplantation-genetic-diagnosis</a:t>
            </a:r>
            <a:r>
              <a:rPr lang="en-US" sz="1600" dirty="0" smtClean="0">
                <a:hlinkClick r:id="rId2"/>
              </a:rPr>
              <a:t>/</a:t>
            </a:r>
            <a:endParaRPr lang="en-US" sz="1600" dirty="0" smtClean="0"/>
          </a:p>
          <a:p>
            <a:pPr marL="0" indent="0">
              <a:buNone/>
            </a:pPr>
            <a:endParaRPr lang="en-US" sz="1400" dirty="0"/>
          </a:p>
        </p:txBody>
      </p:sp>
      <p:sp>
        <p:nvSpPr>
          <p:cNvPr id="5" name="Slide Number Placeholder 4"/>
          <p:cNvSpPr>
            <a:spLocks noGrp="1"/>
          </p:cNvSpPr>
          <p:nvPr>
            <p:ph type="sldNum" sz="quarter" idx="12"/>
          </p:nvPr>
        </p:nvSpPr>
        <p:spPr/>
        <p:txBody>
          <a:bodyPr/>
          <a:lstStyle/>
          <a:p>
            <a:fld id="{555FC7E0-9509-8448-A354-D456ED962F49}" type="slidenum">
              <a:rPr lang="en-US" smtClean="0">
                <a:solidFill>
                  <a:srgbClr val="8CADAE">
                    <a:shade val="75000"/>
                  </a:srgbClr>
                </a:solidFill>
                <a:latin typeface="Georgia"/>
              </a:rPr>
              <a:pPr/>
              <a:t>23</a:t>
            </a:fld>
            <a:endParaRPr lang="en-US">
              <a:solidFill>
                <a:srgbClr val="8CADAE">
                  <a:shade val="75000"/>
                </a:srgbClr>
              </a:solidFill>
              <a:latin typeface="Georgia"/>
            </a:endParaRPr>
          </a:p>
        </p:txBody>
      </p:sp>
    </p:spTree>
    <p:extLst>
      <p:ext uri="{BB962C8B-B14F-4D97-AF65-F5344CB8AC3E}">
        <p14:creationId xmlns:p14="http://schemas.microsoft.com/office/powerpoint/2010/main" val="1623153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Stem Cell Research</a:t>
            </a:r>
            <a:endParaRPr lang="en-US" dirty="0">
              <a:solidFill>
                <a:schemeClr val="accent6"/>
              </a:solidFill>
            </a:endParaRPr>
          </a:p>
        </p:txBody>
      </p:sp>
      <p:sp>
        <p:nvSpPr>
          <p:cNvPr id="3" name="Content Placeholder 2"/>
          <p:cNvSpPr>
            <a:spLocks noGrp="1"/>
          </p:cNvSpPr>
          <p:nvPr>
            <p:ph sz="quarter" idx="1"/>
          </p:nvPr>
        </p:nvSpPr>
        <p:spPr>
          <a:xfrm>
            <a:off x="301752" y="1527047"/>
            <a:ext cx="8534400" cy="5023479"/>
          </a:xfrm>
        </p:spPr>
        <p:txBody>
          <a:bodyPr>
            <a:normAutofit/>
          </a:bodyPr>
          <a:lstStyle/>
          <a:p>
            <a:r>
              <a:rPr lang="en-US" dirty="0"/>
              <a:t>S</a:t>
            </a:r>
            <a:r>
              <a:rPr lang="en-US" dirty="0" smtClean="0"/>
              <a:t>tem cell research- remove cells from human embryos for the purpose of medical testing; embryos are destroyed in the process</a:t>
            </a:r>
          </a:p>
          <a:p>
            <a:r>
              <a:rPr lang="en-US" dirty="0" smtClean="0"/>
              <a:t>Cells often come from embryos left over from IVF</a:t>
            </a:r>
          </a:p>
          <a:p>
            <a:r>
              <a:rPr lang="en-US" dirty="0" smtClean="0"/>
              <a:t>Goal: determine treatment, cure for diseases</a:t>
            </a:r>
          </a:p>
          <a:p>
            <a:r>
              <a:rPr lang="en-US" dirty="0" smtClean="0"/>
              <a:t>March 9, 2009: President Obama reversed 2001 Executive Order limiting federal funding for stem cell research; promised to “make scientific decision based on facts, not ideology</a:t>
            </a:r>
            <a:r>
              <a:rPr lang="en-US" dirty="0"/>
              <a:t>.” </a:t>
            </a:r>
            <a:endParaRPr lang="en-US" dirty="0" smtClean="0"/>
          </a:p>
          <a:p>
            <a:r>
              <a:rPr lang="en-US" sz="2000" dirty="0" smtClean="0">
                <a:hlinkClick r:id="rId2"/>
              </a:rPr>
              <a:t>http</a:t>
            </a:r>
            <a:r>
              <a:rPr lang="en-US" sz="2000" dirty="0">
                <a:hlinkClick r:id="rId2"/>
              </a:rPr>
              <a:t>://www.researchamerica.org/advocacy-action/issues-researchamerica-advocates/stem-cell-research/timeline-major-events-stem-</a:t>
            </a:r>
            <a:r>
              <a:rPr lang="en-US" sz="2000" dirty="0" smtClean="0">
                <a:hlinkClick r:id="rId2"/>
              </a:rPr>
              <a:t>cell</a:t>
            </a:r>
            <a:endParaRPr lang="en-US" sz="2000" dirty="0" smtClean="0"/>
          </a:p>
          <a:p>
            <a:endParaRPr lang="en-US" sz="1700" dirty="0" smtClean="0"/>
          </a:p>
          <a:p>
            <a:endParaRPr lang="en-US" dirty="0"/>
          </a:p>
        </p:txBody>
      </p:sp>
      <p:sp>
        <p:nvSpPr>
          <p:cNvPr id="5" name="Slide Number Placeholder 4"/>
          <p:cNvSpPr>
            <a:spLocks noGrp="1"/>
          </p:cNvSpPr>
          <p:nvPr>
            <p:ph type="sldNum" sz="quarter" idx="12"/>
          </p:nvPr>
        </p:nvSpPr>
        <p:spPr/>
        <p:txBody>
          <a:bodyPr/>
          <a:lstStyle/>
          <a:p>
            <a:fld id="{555FC7E0-9509-8448-A354-D456ED962F49}" type="slidenum">
              <a:rPr lang="en-US" smtClean="0">
                <a:solidFill>
                  <a:srgbClr val="8CADAE">
                    <a:shade val="75000"/>
                  </a:srgbClr>
                </a:solidFill>
                <a:latin typeface="Georgia"/>
              </a:rPr>
              <a:pPr/>
              <a:t>24</a:t>
            </a:fld>
            <a:endParaRPr lang="en-US">
              <a:solidFill>
                <a:srgbClr val="8CADAE">
                  <a:shade val="75000"/>
                </a:srgbClr>
              </a:solidFill>
              <a:latin typeface="Georgia"/>
            </a:endParaRPr>
          </a:p>
        </p:txBody>
      </p:sp>
    </p:spTree>
    <p:extLst>
      <p:ext uri="{BB962C8B-B14F-4D97-AF65-F5344CB8AC3E}">
        <p14:creationId xmlns:p14="http://schemas.microsoft.com/office/powerpoint/2010/main" val="1202114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idx="4294967295"/>
          </p:nvPr>
        </p:nvSpPr>
        <p:spPr>
          <a:xfrm>
            <a:off x="288007" y="1340768"/>
            <a:ext cx="3527425" cy="3600450"/>
          </a:xfrm>
        </p:spPr>
        <p:txBody>
          <a:bodyPr>
            <a:normAutofit fontScale="90000"/>
          </a:bodyPr>
          <a:lstStyle/>
          <a:p>
            <a:pPr algn="l" rtl="0" eaLnBrk="1" hangingPunct="1"/>
            <a:r>
              <a:rPr lang="en-US" altLang="he-IL" sz="3200" dirty="0" smtClean="0">
                <a:solidFill>
                  <a:schemeClr val="accent6"/>
                </a:solidFill>
                <a:latin typeface="Times New Roman" pitchFamily="18" charset="0"/>
              </a:rPr>
              <a:t>In Nazi Germany abortions  were illegal for all healthy Aryan women, but were enforced for eugenic reasons on other women.</a:t>
            </a:r>
          </a:p>
        </p:txBody>
      </p:sp>
      <p:pic>
        <p:nvPicPr>
          <p:cNvPr id="19460" name="Picture 3" descr="PREGNANCY SHOUDL NOT BE TERMINATED Michal 117"/>
          <p:cNvPicPr>
            <a:picLocks noGrp="1" noChangeAspect="1" noChangeArrowheads="1"/>
          </p:cNvPicPr>
          <p:nvPr>
            <p:ph sz="half" idx="4294967295"/>
          </p:nvPr>
        </p:nvPicPr>
        <p:blipFill>
          <a:blip r:embed="rId2">
            <a:lum bright="-6000" contrast="12000"/>
            <a:extLst>
              <a:ext uri="{28A0092B-C50C-407E-A947-70E740481C1C}">
                <a14:useLocalDpi xmlns:a14="http://schemas.microsoft.com/office/drawing/2010/main" val="0"/>
              </a:ext>
            </a:extLst>
          </a:blip>
          <a:srcRect t="1317"/>
          <a:stretch>
            <a:fillRect/>
          </a:stretch>
        </p:blipFill>
        <p:spPr>
          <a:xfrm>
            <a:off x="4724400" y="446616"/>
            <a:ext cx="4049968" cy="5359394"/>
          </a:xfrm>
          <a:noFill/>
        </p:spPr>
      </p:pic>
      <p:sp>
        <p:nvSpPr>
          <p:cNvPr id="19461" name="Text Box 4"/>
          <p:cNvSpPr txBox="1">
            <a:spLocks noChangeArrowheads="1"/>
          </p:cNvSpPr>
          <p:nvPr/>
        </p:nvSpPr>
        <p:spPr bwMode="auto">
          <a:xfrm>
            <a:off x="4724399" y="5685211"/>
            <a:ext cx="4178877"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he-IL" sz="2000" dirty="0" smtClean="0">
                <a:solidFill>
                  <a:prstClr val="black"/>
                </a:solidFill>
                <a:latin typeface="Times New Roman" pitchFamily="18" charset="0"/>
                <a:cs typeface="Times New Roman" pitchFamily="18" charset="0"/>
              </a:rPr>
              <a:t>“ </a:t>
            </a:r>
            <a:r>
              <a:rPr lang="en-US" altLang="he-IL" sz="2000" dirty="0">
                <a:solidFill>
                  <a:prstClr val="black"/>
                </a:solidFill>
                <a:latin typeface="Times New Roman" pitchFamily="18" charset="0"/>
                <a:cs typeface="Times New Roman" pitchFamily="18" charset="0"/>
              </a:rPr>
              <a:t>A pregnancy must not be </a:t>
            </a:r>
            <a:r>
              <a:rPr lang="en-US" altLang="he-IL" sz="2000" dirty="0" smtClean="0">
                <a:solidFill>
                  <a:prstClr val="black"/>
                </a:solidFill>
                <a:latin typeface="Times New Roman" pitchFamily="18" charset="0"/>
                <a:cs typeface="Times New Roman" pitchFamily="18" charset="0"/>
              </a:rPr>
              <a:t>terminated” </a:t>
            </a:r>
            <a:endParaRPr lang="en-US" altLang="he-IL" sz="2000" dirty="0">
              <a:solidFill>
                <a:prstClr val="black"/>
              </a:solidFill>
              <a:latin typeface="Times New Roman" pitchFamily="18" charset="0"/>
              <a:cs typeface="Times New Roman" pitchFamily="18" charset="0"/>
            </a:endParaRPr>
          </a:p>
        </p:txBody>
      </p:sp>
      <p:sp>
        <p:nvSpPr>
          <p:cNvPr id="19462" name="Text Box 7"/>
          <p:cNvSpPr txBox="1">
            <a:spLocks noChangeArrowheads="1"/>
          </p:cNvSpPr>
          <p:nvPr/>
        </p:nvSpPr>
        <p:spPr bwMode="auto">
          <a:xfrm>
            <a:off x="0" y="6078538"/>
            <a:ext cx="47244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ltLang="he-IL" b="1">
              <a:solidFill>
                <a:srgbClr val="003300"/>
              </a:solidFill>
              <a:latin typeface="Calibri" pitchFamily="34" charset="0"/>
              <a:cs typeface="David Transparent" pitchFamily="34" charset="-79"/>
            </a:endParaRPr>
          </a:p>
          <a:p>
            <a:pPr eaLnBrk="1" hangingPunct="1">
              <a:spcBef>
                <a:spcPct val="50000"/>
              </a:spcBef>
            </a:pPr>
            <a:endParaRPr lang="en-US" altLang="he-IL">
              <a:solidFill>
                <a:srgbClr val="003300"/>
              </a:solidFill>
              <a:latin typeface="Calibri" pitchFamily="34" charset="0"/>
              <a:cs typeface="David Transparent" pitchFamily="34" charset="-79"/>
            </a:endParaRPr>
          </a:p>
        </p:txBody>
      </p:sp>
      <p:sp>
        <p:nvSpPr>
          <p:cNvPr id="2" name="TextBox 1"/>
          <p:cNvSpPr txBox="1"/>
          <p:nvPr/>
        </p:nvSpPr>
        <p:spPr>
          <a:xfrm>
            <a:off x="827584" y="332656"/>
            <a:ext cx="2448272" cy="830997"/>
          </a:xfrm>
          <a:prstGeom prst="rect">
            <a:avLst/>
          </a:prstGeom>
          <a:noFill/>
        </p:spPr>
        <p:txBody>
          <a:bodyPr wrap="square" rtlCol="1">
            <a:spAutoFit/>
          </a:bodyPr>
          <a:lstStyle/>
          <a:p>
            <a:r>
              <a:rPr lang="en-US" sz="4800" dirty="0">
                <a:solidFill>
                  <a:srgbClr val="8CADAE"/>
                </a:solidFill>
                <a:latin typeface="Times New Roman" panose="02020603050405020304" pitchFamily="18" charset="0"/>
                <a:cs typeface="Times New Roman" panose="02020603050405020304" pitchFamily="18" charset="0"/>
              </a:rPr>
              <a:t>Abortion</a:t>
            </a:r>
            <a:endParaRPr lang="he-IL" sz="4800" dirty="0">
              <a:solidFill>
                <a:srgbClr val="8CADAE"/>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87524" y="4797152"/>
            <a:ext cx="3528391" cy="738664"/>
          </a:xfrm>
          <a:prstGeom prst="rect">
            <a:avLst/>
          </a:prstGeom>
          <a:noFill/>
        </p:spPr>
        <p:txBody>
          <a:bodyPr wrap="square" rtlCol="1">
            <a:spAutoFit/>
          </a:bodyPr>
          <a:lstStyle/>
          <a:p>
            <a:endParaRPr lang="en-US" sz="1050" dirty="0">
              <a:solidFill>
                <a:prstClr val="black"/>
              </a:solidFill>
              <a:latin typeface="Times New Roman" panose="02020603050405020304" pitchFamily="18" charset="0"/>
              <a:cs typeface="Times New Roman" panose="02020603050405020304" pitchFamily="18" charset="0"/>
            </a:endParaRPr>
          </a:p>
          <a:p>
            <a:r>
              <a:rPr lang="en-US" sz="1050" dirty="0">
                <a:solidFill>
                  <a:prstClr val="black"/>
                </a:solidFill>
                <a:latin typeface="Times New Roman" panose="02020603050405020304" pitchFamily="18" charset="0"/>
                <a:cs typeface="Times New Roman" panose="02020603050405020304" pitchFamily="18" charset="0"/>
              </a:rPr>
              <a:t>Robert Proctor (1988).  </a:t>
            </a:r>
            <a:r>
              <a:rPr lang="en-US" sz="1050" i="1" dirty="0">
                <a:solidFill>
                  <a:prstClr val="black"/>
                </a:solidFill>
                <a:latin typeface="Times New Roman" panose="02020603050405020304" pitchFamily="18" charset="0"/>
                <a:cs typeface="Times New Roman" panose="02020603050405020304" pitchFamily="18" charset="0"/>
              </a:rPr>
              <a:t>Racial Hygiene: Medicine Under the Nazis</a:t>
            </a:r>
            <a:r>
              <a:rPr lang="en-US" sz="1050" dirty="0">
                <a:solidFill>
                  <a:prstClr val="black"/>
                </a:solidFill>
                <a:latin typeface="Times New Roman" panose="02020603050405020304" pitchFamily="18" charset="0"/>
                <a:cs typeface="Times New Roman" panose="02020603050405020304" pitchFamily="18" charset="0"/>
              </a:rPr>
              <a:t>.  Reproduced with permission from Tessa </a:t>
            </a:r>
            <a:r>
              <a:rPr lang="en-US" sz="1050" dirty="0" err="1">
                <a:solidFill>
                  <a:prstClr val="black"/>
                </a:solidFill>
                <a:latin typeface="Times New Roman" panose="02020603050405020304" pitchFamily="18" charset="0"/>
                <a:cs typeface="Times New Roman" panose="02020603050405020304" pitchFamily="18" charset="0"/>
              </a:rPr>
              <a:t>Chelouche</a:t>
            </a:r>
            <a:r>
              <a:rPr lang="en-US" sz="1050" dirty="0">
                <a:solidFill>
                  <a:prstClr val="black"/>
                </a:solidFill>
                <a:latin typeface="Times New Roman" panose="02020603050405020304" pitchFamily="18" charset="0"/>
                <a:cs typeface="Times New Roman" panose="02020603050405020304" pitchFamily="18" charset="0"/>
              </a:rPr>
              <a:t>, M.D. </a:t>
            </a:r>
            <a:endParaRPr lang="he-IL" sz="1050" dirty="0">
              <a:solidFill>
                <a:prstClr val="black"/>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55FC7E0-9509-8448-A354-D456ED962F49}" type="slidenum">
              <a:rPr lang="en-US" smtClean="0">
                <a:latin typeface="Georgia"/>
              </a:rPr>
              <a:pPr/>
              <a:t>25</a:t>
            </a:fld>
            <a:endParaRPr lang="en-US">
              <a:latin typeface="Georgia"/>
            </a:endParaRPr>
          </a:p>
        </p:txBody>
      </p:sp>
    </p:spTree>
    <p:extLst>
      <p:ext uri="{BB962C8B-B14F-4D97-AF65-F5344CB8AC3E}">
        <p14:creationId xmlns:p14="http://schemas.microsoft.com/office/powerpoint/2010/main" val="45945062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Abortion: Individual or Societal Decision?</a:t>
            </a:r>
            <a:endParaRPr lang="en-US" dirty="0">
              <a:solidFill>
                <a:schemeClr val="accent6"/>
              </a:solidFill>
            </a:endParaRPr>
          </a:p>
        </p:txBody>
      </p:sp>
      <p:sp>
        <p:nvSpPr>
          <p:cNvPr id="3" name="Content Placeholder 2"/>
          <p:cNvSpPr>
            <a:spLocks noGrp="1"/>
          </p:cNvSpPr>
          <p:nvPr>
            <p:ph sz="quarter" idx="1"/>
          </p:nvPr>
        </p:nvSpPr>
        <p:spPr>
          <a:xfrm>
            <a:off x="301752" y="1527048"/>
            <a:ext cx="8503920" cy="4956636"/>
          </a:xfrm>
        </p:spPr>
        <p:txBody>
          <a:bodyPr>
            <a:normAutofit/>
          </a:bodyPr>
          <a:lstStyle/>
          <a:p>
            <a:r>
              <a:rPr lang="en-US" dirty="0" smtClean="0"/>
              <a:t>Is this a personal decision where an individual’s right to choose should be protected?</a:t>
            </a:r>
          </a:p>
          <a:p>
            <a:r>
              <a:rPr lang="en-US" dirty="0" smtClean="0"/>
              <a:t>Is this a societal decision about personhood that warrants legislation to protect human rights of vulnerable populations?</a:t>
            </a:r>
          </a:p>
          <a:p>
            <a:r>
              <a:rPr lang="en-US" dirty="0" smtClean="0"/>
              <a:t>Politicization of medicine</a:t>
            </a:r>
          </a:p>
          <a:p>
            <a:r>
              <a:rPr lang="en-US" dirty="0" smtClean="0"/>
              <a:t>“With respect to human dignity and human rights, the reality is what we define it to be.  Rights are created by our assignment of rights.”</a:t>
            </a:r>
          </a:p>
          <a:p>
            <a:pPr marL="0" indent="0">
              <a:buNone/>
            </a:pPr>
            <a:endParaRPr lang="en-US" sz="1600" dirty="0"/>
          </a:p>
          <a:p>
            <a:pPr marL="0" indent="0">
              <a:buNone/>
            </a:pPr>
            <a:r>
              <a:rPr lang="en-US" sz="1600" dirty="0" smtClean="0"/>
              <a:t>Richard John </a:t>
            </a:r>
            <a:r>
              <a:rPr lang="en-US" sz="1600" dirty="0" err="1" smtClean="0"/>
              <a:t>Neuhaus</a:t>
            </a:r>
            <a:r>
              <a:rPr lang="en-US" sz="1600" dirty="0" smtClean="0"/>
              <a:t>, (1992). The Way They Were, The Way We Are. </a:t>
            </a:r>
            <a:r>
              <a:rPr lang="en-US" sz="1600" dirty="0"/>
              <a:t>I</a:t>
            </a:r>
            <a:r>
              <a:rPr lang="en-US" sz="1600" dirty="0" smtClean="0"/>
              <a:t>n </a:t>
            </a:r>
            <a:r>
              <a:rPr lang="en-US" sz="1600" i="1" dirty="0" smtClean="0"/>
              <a:t>When Medicine Went Mad: Bioethics and the Holocaust</a:t>
            </a:r>
            <a:r>
              <a:rPr lang="en-US" sz="1600" dirty="0" smtClean="0"/>
              <a:t>, ed. Arthur L. </a:t>
            </a:r>
            <a:r>
              <a:rPr lang="en-US" sz="1600" dirty="0" err="1" smtClean="0"/>
              <a:t>Caplan</a:t>
            </a:r>
            <a:r>
              <a:rPr lang="en-US" sz="1600" dirty="0" smtClean="0"/>
              <a:t>, pp. 227-228.</a:t>
            </a:r>
            <a:endParaRPr lang="en-US" sz="1600" dirty="0"/>
          </a:p>
        </p:txBody>
      </p:sp>
      <p:sp>
        <p:nvSpPr>
          <p:cNvPr id="5" name="Slide Number Placeholder 4"/>
          <p:cNvSpPr>
            <a:spLocks noGrp="1"/>
          </p:cNvSpPr>
          <p:nvPr>
            <p:ph type="sldNum" sz="quarter" idx="12"/>
          </p:nvPr>
        </p:nvSpPr>
        <p:spPr/>
        <p:txBody>
          <a:bodyPr/>
          <a:lstStyle/>
          <a:p>
            <a:fld id="{555FC7E0-9509-8448-A354-D456ED962F49}" type="slidenum">
              <a:rPr lang="en-US" smtClean="0">
                <a:solidFill>
                  <a:srgbClr val="8CADAE">
                    <a:shade val="75000"/>
                  </a:srgbClr>
                </a:solidFill>
                <a:latin typeface="Georgia"/>
              </a:rPr>
              <a:pPr/>
              <a:t>26</a:t>
            </a:fld>
            <a:endParaRPr lang="en-US">
              <a:solidFill>
                <a:srgbClr val="8CADAE">
                  <a:shade val="75000"/>
                </a:srgbClr>
              </a:solidFill>
              <a:latin typeface="Georgia"/>
            </a:endParaRPr>
          </a:p>
        </p:txBody>
      </p:sp>
    </p:spTree>
    <p:extLst>
      <p:ext uri="{BB962C8B-B14F-4D97-AF65-F5344CB8AC3E}">
        <p14:creationId xmlns:p14="http://schemas.microsoft.com/office/powerpoint/2010/main" val="2351748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Ethical Concerns</a:t>
            </a:r>
            <a:endParaRPr lang="en-US" dirty="0">
              <a:solidFill>
                <a:schemeClr val="accent6"/>
              </a:solidFill>
            </a:endParaRPr>
          </a:p>
        </p:txBody>
      </p:sp>
      <p:sp>
        <p:nvSpPr>
          <p:cNvPr id="3" name="Content Placeholder 2"/>
          <p:cNvSpPr>
            <a:spLocks noGrp="1"/>
          </p:cNvSpPr>
          <p:nvPr>
            <p:ph sz="quarter" idx="1"/>
          </p:nvPr>
        </p:nvSpPr>
        <p:spPr>
          <a:xfrm>
            <a:off x="301752" y="1527048"/>
            <a:ext cx="8503920" cy="4889794"/>
          </a:xfrm>
        </p:spPr>
        <p:txBody>
          <a:bodyPr>
            <a:normAutofit/>
          </a:bodyPr>
          <a:lstStyle/>
          <a:p>
            <a:r>
              <a:rPr lang="en-US" sz="2800" dirty="0" smtClean="0"/>
              <a:t>German eugenics - sterilization to improve quality of future generations morphed into “</a:t>
            </a:r>
            <a:r>
              <a:rPr lang="en-US" sz="2800" dirty="0" err="1" smtClean="0"/>
              <a:t>medicalized</a:t>
            </a:r>
            <a:r>
              <a:rPr lang="en-US" sz="2800" dirty="0" smtClean="0"/>
              <a:t> killing” to improve the quality of current generation</a:t>
            </a:r>
          </a:p>
          <a:p>
            <a:r>
              <a:rPr lang="en-US" sz="2800" dirty="0" smtClean="0"/>
              <a:t>By enacting legal policies, government is making legal decisions about ethical issues</a:t>
            </a:r>
          </a:p>
          <a:p>
            <a:r>
              <a:rPr lang="en-US" sz="2800" dirty="0" smtClean="0"/>
              <a:t>Is this merger of science and politics setting a dangerous precedent?</a:t>
            </a:r>
          </a:p>
          <a:p>
            <a:r>
              <a:rPr lang="en-US" sz="2800" dirty="0" smtClean="0"/>
              <a:t>Warring bioethical principles</a:t>
            </a:r>
          </a:p>
          <a:p>
            <a:pPr marL="0" indent="0">
              <a:buNone/>
            </a:pPr>
            <a:r>
              <a:rPr lang="en-US" dirty="0"/>
              <a:t>	</a:t>
            </a:r>
          </a:p>
        </p:txBody>
      </p:sp>
      <p:sp>
        <p:nvSpPr>
          <p:cNvPr id="5" name="Slide Number Placeholder 4"/>
          <p:cNvSpPr>
            <a:spLocks noGrp="1"/>
          </p:cNvSpPr>
          <p:nvPr>
            <p:ph type="sldNum" sz="quarter" idx="12"/>
          </p:nvPr>
        </p:nvSpPr>
        <p:spPr/>
        <p:txBody>
          <a:bodyPr/>
          <a:lstStyle/>
          <a:p>
            <a:fld id="{555FC7E0-9509-8448-A354-D456ED962F49}" type="slidenum">
              <a:rPr lang="en-US" smtClean="0">
                <a:solidFill>
                  <a:srgbClr val="8CADAE">
                    <a:shade val="75000"/>
                  </a:srgbClr>
                </a:solidFill>
                <a:latin typeface="Georgia"/>
              </a:rPr>
              <a:pPr/>
              <a:t>27</a:t>
            </a:fld>
            <a:endParaRPr lang="en-US">
              <a:solidFill>
                <a:srgbClr val="8CADAE">
                  <a:shade val="75000"/>
                </a:srgbClr>
              </a:solidFill>
              <a:latin typeface="Georgia"/>
            </a:endParaRPr>
          </a:p>
        </p:txBody>
      </p:sp>
    </p:spTree>
    <p:extLst>
      <p:ext uri="{BB962C8B-B14F-4D97-AF65-F5344CB8AC3E}">
        <p14:creationId xmlns:p14="http://schemas.microsoft.com/office/powerpoint/2010/main" val="792969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End of Life Care</a:t>
            </a:r>
            <a:endParaRPr lang="en-US" dirty="0">
              <a:solidFill>
                <a:schemeClr val="accent6"/>
              </a:solidFill>
            </a:endParaRPr>
          </a:p>
        </p:txBody>
      </p:sp>
      <p:sp>
        <p:nvSpPr>
          <p:cNvPr id="3" name="Content Placeholder 2"/>
          <p:cNvSpPr>
            <a:spLocks noGrp="1"/>
          </p:cNvSpPr>
          <p:nvPr>
            <p:ph sz="quarter" idx="1"/>
          </p:nvPr>
        </p:nvSpPr>
        <p:spPr/>
        <p:txBody>
          <a:bodyPr/>
          <a:lstStyle/>
          <a:p>
            <a:r>
              <a:rPr lang="en-US" dirty="0" smtClean="0"/>
              <a:t>Active Euthanasia – taking deliberate action to end a patient’s life</a:t>
            </a:r>
          </a:p>
          <a:p>
            <a:r>
              <a:rPr lang="en-US" dirty="0" smtClean="0"/>
              <a:t>Passive Euthanasia – withdrawing medical care with the deliberate intention of ending a patient’s life</a:t>
            </a:r>
          </a:p>
          <a:p>
            <a:r>
              <a:rPr lang="en-US" dirty="0" smtClean="0"/>
              <a:t>Assisted Suicide – providing the means for a patient to end his or her own life</a:t>
            </a:r>
          </a:p>
          <a:p>
            <a:pPr marL="0" indent="0">
              <a:buNone/>
            </a:pPr>
            <a:endParaRPr lang="en-US" dirty="0" smtClean="0"/>
          </a:p>
          <a:p>
            <a:pPr marL="0" indent="0">
              <a:buNone/>
            </a:pPr>
            <a:endParaRPr lang="en-US" dirty="0" smtClean="0"/>
          </a:p>
        </p:txBody>
      </p:sp>
      <p:pic>
        <p:nvPicPr>
          <p:cNvPr id="5" name="Picture 4" descr="RFD-Right-to-Die-tmagArtic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298" y="4354508"/>
            <a:ext cx="7535689" cy="1912076"/>
          </a:xfrm>
          <a:prstGeom prst="rect">
            <a:avLst/>
          </a:prstGeom>
        </p:spPr>
      </p:pic>
      <p:sp>
        <p:nvSpPr>
          <p:cNvPr id="6" name="Slide Number Placeholder 5"/>
          <p:cNvSpPr>
            <a:spLocks noGrp="1"/>
          </p:cNvSpPr>
          <p:nvPr>
            <p:ph type="sldNum" sz="quarter" idx="12"/>
          </p:nvPr>
        </p:nvSpPr>
        <p:spPr/>
        <p:txBody>
          <a:bodyPr/>
          <a:lstStyle/>
          <a:p>
            <a:fld id="{555FC7E0-9509-8448-A354-D456ED962F49}" type="slidenum">
              <a:rPr lang="en-US" smtClean="0">
                <a:solidFill>
                  <a:srgbClr val="8CADAE">
                    <a:shade val="75000"/>
                  </a:srgbClr>
                </a:solidFill>
                <a:latin typeface="Georgia"/>
              </a:rPr>
              <a:pPr/>
              <a:t>28</a:t>
            </a:fld>
            <a:endParaRPr lang="en-US">
              <a:solidFill>
                <a:srgbClr val="8CADAE">
                  <a:shade val="75000"/>
                </a:srgbClr>
              </a:solidFill>
              <a:latin typeface="Georgia"/>
            </a:endParaRPr>
          </a:p>
        </p:txBody>
      </p:sp>
    </p:spTree>
    <p:extLst>
      <p:ext uri="{BB962C8B-B14F-4D97-AF65-F5344CB8AC3E}">
        <p14:creationId xmlns:p14="http://schemas.microsoft.com/office/powerpoint/2010/main" val="3968594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0460" y="5392228"/>
            <a:ext cx="6146593" cy="1216526"/>
          </a:xfrm>
        </p:spPr>
        <p:txBody>
          <a:bodyPr/>
          <a:lstStyle/>
          <a:p>
            <a:pPr algn="ctr"/>
            <a:r>
              <a:rPr lang="en-US" dirty="0" smtClean="0"/>
              <a:t>Physician Assisted Suicide in the US</a:t>
            </a:r>
            <a:br>
              <a:rPr lang="en-US" dirty="0" smtClean="0"/>
            </a:br>
            <a:r>
              <a:rPr lang="en-US" dirty="0" smtClean="0"/>
              <a:t> </a:t>
            </a:r>
            <a:r>
              <a:rPr lang="en-US" sz="1200" dirty="0" smtClean="0"/>
              <a:t>http</a:t>
            </a:r>
            <a:r>
              <a:rPr lang="en-US" sz="1200" dirty="0"/>
              <a:t>://</a:t>
            </a:r>
            <a:r>
              <a:rPr lang="en-US" sz="1200" dirty="0" err="1"/>
              <a:t>www.newsweek.com</a:t>
            </a:r>
            <a:r>
              <a:rPr lang="en-US" sz="1200" dirty="0"/>
              <a:t>/physician-assisted-suicide-always-wrong-317042</a:t>
            </a:r>
          </a:p>
        </p:txBody>
      </p:sp>
      <p:pic>
        <p:nvPicPr>
          <p:cNvPr id="5" name="Picture Placeholder 4"/>
          <p:cNvPicPr>
            <a:picLocks noGrp="1" noChangeAspect="1"/>
          </p:cNvPicPr>
          <p:nvPr>
            <p:ph type="pic" idx="1"/>
          </p:nvPr>
        </p:nvPicPr>
        <p:blipFill>
          <a:blip r:embed="rId2"/>
          <a:srcRect t="-19930" b="-19930"/>
          <a:stretch>
            <a:fillRect/>
          </a:stretch>
        </p:blipFill>
        <p:spPr>
          <a:xfrm>
            <a:off x="3000375" y="387683"/>
            <a:ext cx="6036678" cy="4973053"/>
          </a:xfrm>
        </p:spPr>
      </p:pic>
      <p:sp>
        <p:nvSpPr>
          <p:cNvPr id="3" name="Content Placeholder 2"/>
          <p:cNvSpPr>
            <a:spLocks noGrp="1"/>
          </p:cNvSpPr>
          <p:nvPr>
            <p:ph type="body" sz="half" idx="2"/>
          </p:nvPr>
        </p:nvSpPr>
        <p:spPr>
          <a:xfrm>
            <a:off x="133683" y="842211"/>
            <a:ext cx="2866691" cy="5507789"/>
          </a:xfrm>
        </p:spPr>
        <p:txBody>
          <a:bodyPr>
            <a:normAutofit/>
          </a:bodyPr>
          <a:lstStyle/>
          <a:p>
            <a:pPr marL="0" indent="0">
              <a:buNone/>
            </a:pPr>
            <a:endParaRPr lang="en-US" dirty="0" smtClean="0">
              <a:hlinkClick r:id="rId3"/>
            </a:endParaRPr>
          </a:p>
          <a:p>
            <a:r>
              <a:rPr lang="en-US" sz="1800" dirty="0" smtClean="0"/>
              <a:t>Doctors can PRESCRIBE lethal medications for mentally competent, terminally ill patients 18 and over; CANNOT administer medication (active vs. passive)</a:t>
            </a:r>
          </a:p>
          <a:p>
            <a:r>
              <a:rPr lang="en-US" sz="1800" dirty="0" smtClean="0"/>
              <a:t>Legal in five states: OR, VT, WA, MT, NM</a:t>
            </a:r>
          </a:p>
          <a:p>
            <a:r>
              <a:rPr lang="en-US" sz="1800" dirty="0" smtClean="0"/>
              <a:t>Fear </a:t>
            </a:r>
            <a:r>
              <a:rPr lang="en-US" sz="1800" dirty="0"/>
              <a:t>that participation in death of a patient could lead to indifference about value of human </a:t>
            </a:r>
            <a:r>
              <a:rPr lang="en-US" sz="1800" dirty="0" smtClean="0"/>
              <a:t>life</a:t>
            </a:r>
          </a:p>
          <a:p>
            <a:r>
              <a:rPr lang="en-US" dirty="0">
                <a:solidFill>
                  <a:schemeClr val="tx1"/>
                </a:solidFill>
                <a:hlinkClick r:id="rId3"/>
              </a:rPr>
              <a:t>http://www.cnn.com/2014/11/26/us/physician-assisted-suicide-fast-facts/</a:t>
            </a:r>
            <a:endParaRPr lang="en-US" dirty="0">
              <a:solidFill>
                <a:schemeClr val="tx1"/>
              </a:solidFill>
            </a:endParaRPr>
          </a:p>
          <a:p>
            <a:endParaRPr lang="en-US" dirty="0">
              <a:hlinkClick r:id="rId3"/>
            </a:endParaRPr>
          </a:p>
          <a:p>
            <a:endParaRPr lang="en-US" dirty="0" smtClean="0"/>
          </a:p>
          <a:p>
            <a:endParaRPr lang="en-US" dirty="0" smtClean="0"/>
          </a:p>
        </p:txBody>
      </p:sp>
      <p:sp>
        <p:nvSpPr>
          <p:cNvPr id="6" name="Slide Number Placeholder 5"/>
          <p:cNvSpPr>
            <a:spLocks noGrp="1"/>
          </p:cNvSpPr>
          <p:nvPr>
            <p:ph type="sldNum" sz="quarter" idx="12"/>
          </p:nvPr>
        </p:nvSpPr>
        <p:spPr/>
        <p:txBody>
          <a:bodyPr/>
          <a:lstStyle/>
          <a:p>
            <a:fld id="{555FC7E0-9509-8448-A354-D456ED962F49}" type="slidenum">
              <a:rPr lang="en-US" smtClean="0">
                <a:solidFill>
                  <a:srgbClr val="8CADAE">
                    <a:shade val="75000"/>
                  </a:srgbClr>
                </a:solidFill>
                <a:latin typeface="Georgia"/>
              </a:rPr>
              <a:pPr/>
              <a:t>29</a:t>
            </a:fld>
            <a:endParaRPr lang="en-US">
              <a:solidFill>
                <a:srgbClr val="8CADAE">
                  <a:shade val="75000"/>
                </a:srgbClr>
              </a:solidFill>
              <a:latin typeface="Georgia"/>
            </a:endParaRPr>
          </a:p>
        </p:txBody>
      </p:sp>
    </p:spTree>
    <p:extLst>
      <p:ext uri="{BB962C8B-B14F-4D97-AF65-F5344CB8AC3E}">
        <p14:creationId xmlns:p14="http://schemas.microsoft.com/office/powerpoint/2010/main" val="529037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1752" y="320258"/>
            <a:ext cx="8534400" cy="758952"/>
          </a:xfrm>
        </p:spPr>
        <p:txBody>
          <a:bodyPr>
            <a:noAutofit/>
          </a:bodyPr>
          <a:lstStyle/>
          <a:p>
            <a:r>
              <a:rPr lang="en-US" sz="2800" dirty="0" smtClean="0">
                <a:solidFill>
                  <a:schemeClr val="accent6"/>
                </a:solidFill>
              </a:rPr>
              <a:t>Continuing Professional Education Credit is Available for this Program</a:t>
            </a:r>
            <a:endParaRPr lang="en-US" sz="2800" dirty="0"/>
          </a:p>
        </p:txBody>
      </p:sp>
      <p:sp>
        <p:nvSpPr>
          <p:cNvPr id="3" name="Slide Number Placeholder 2"/>
          <p:cNvSpPr>
            <a:spLocks noGrp="1"/>
          </p:cNvSpPr>
          <p:nvPr>
            <p:ph type="sldNum" sz="quarter" idx="12"/>
          </p:nvPr>
        </p:nvSpPr>
        <p:spPr/>
        <p:txBody>
          <a:bodyPr/>
          <a:lstStyle/>
          <a:p>
            <a:fld id="{555FC7E0-9509-8448-A354-D456ED962F49}" type="slidenum">
              <a:rPr lang="en-US" smtClean="0">
                <a:solidFill>
                  <a:srgbClr val="8CADAE">
                    <a:shade val="75000"/>
                  </a:srgbClr>
                </a:solidFill>
                <a:latin typeface="Georgia"/>
              </a:rPr>
              <a:pPr/>
              <a:t>3</a:t>
            </a:fld>
            <a:endParaRPr lang="en-US">
              <a:solidFill>
                <a:srgbClr val="8CADAE">
                  <a:shade val="75000"/>
                </a:srgbClr>
              </a:solidFill>
              <a:latin typeface="Georgia"/>
            </a:endParaRPr>
          </a:p>
        </p:txBody>
      </p:sp>
      <p:sp>
        <p:nvSpPr>
          <p:cNvPr id="6" name="TextBox 5"/>
          <p:cNvSpPr txBox="1"/>
          <p:nvPr/>
        </p:nvSpPr>
        <p:spPr>
          <a:xfrm>
            <a:off x="301752" y="1451157"/>
            <a:ext cx="8418961" cy="4893647"/>
          </a:xfrm>
          <a:prstGeom prst="rect">
            <a:avLst/>
          </a:prstGeom>
          <a:noFill/>
        </p:spPr>
        <p:txBody>
          <a:bodyPr wrap="square" rtlCol="0">
            <a:spAutoFit/>
          </a:bodyPr>
          <a:lstStyle/>
          <a:p>
            <a:r>
              <a:rPr lang="en-US" sz="1400" b="1" dirty="0" smtClean="0"/>
              <a:t>Accreditation </a:t>
            </a:r>
            <a:r>
              <a:rPr lang="en-US" sz="1400" b="1" dirty="0"/>
              <a:t>Statement</a:t>
            </a:r>
            <a:endParaRPr lang="en-US" sz="1400" dirty="0"/>
          </a:p>
          <a:p>
            <a:r>
              <a:rPr lang="en-US" sz="1400" dirty="0"/>
              <a:t>MedEDirect is accredited by the American Nurses Credentialing Center (ANCC), the Accreditation Council for Pharmacy Education (ACPE), and the Accreditation Council for Continuing Medical Education (ACCME), to provide continuing education for the healthcare team.</a:t>
            </a:r>
          </a:p>
          <a:p>
            <a:endParaRPr lang="en-US" sz="1400" dirty="0"/>
          </a:p>
          <a:p>
            <a:r>
              <a:rPr lang="en-US" sz="1400" b="1" dirty="0"/>
              <a:t>Credit Designation</a:t>
            </a:r>
            <a:endParaRPr lang="en-US" sz="1400" dirty="0"/>
          </a:p>
          <a:p>
            <a:r>
              <a:rPr lang="en-US" sz="1400" dirty="0"/>
              <a:t>MedEDirect designates this live educational activity for a maximum of 1.0 </a:t>
            </a:r>
            <a:r>
              <a:rPr lang="en-US" sz="1400" i="1" dirty="0"/>
              <a:t>AMA PRA Category 1 Credits</a:t>
            </a:r>
            <a:r>
              <a:rPr lang="en-US" sz="1400" dirty="0"/>
              <a:t>™ or 1.0 CPE credits (UAN # </a:t>
            </a:r>
            <a:r>
              <a:rPr lang="en-US" sz="1400" b="1" dirty="0"/>
              <a:t>0498-9999-16-002-L05-P</a:t>
            </a:r>
            <a:r>
              <a:rPr lang="en-US" sz="1400" dirty="0"/>
              <a:t>).</a:t>
            </a:r>
          </a:p>
          <a:p>
            <a:r>
              <a:rPr lang="en-US" sz="1400" dirty="0"/>
              <a:t>Participants should claim credit commensurate with the extent of their participation in the activity. Participants must participate in the session and complete an activity evaluation before April 14, 2016. Pharmacists are required to pass the post-test with a minimum score of 70%.</a:t>
            </a:r>
          </a:p>
          <a:p>
            <a:endParaRPr lang="en-US" sz="1400" dirty="0"/>
          </a:p>
          <a:p>
            <a:r>
              <a:rPr lang="en-US" sz="1400" b="1" dirty="0"/>
              <a:t>Competencies</a:t>
            </a:r>
            <a:endParaRPr lang="en-US" sz="1400" dirty="0"/>
          </a:p>
          <a:p>
            <a:r>
              <a:rPr lang="en-US" sz="1400" dirty="0" smtClean="0"/>
              <a:t>The </a:t>
            </a:r>
            <a:r>
              <a:rPr lang="en-US" sz="1400" dirty="0"/>
              <a:t>following desirable physician attributes are addressed through this activity:</a:t>
            </a:r>
          </a:p>
          <a:p>
            <a:pPr marL="285750" indent="-285750">
              <a:buFont typeface="Arial"/>
              <a:buChar char="•"/>
            </a:pPr>
            <a:r>
              <a:rPr lang="en-US" sz="1400" dirty="0"/>
              <a:t>Provide patient-centered care</a:t>
            </a:r>
          </a:p>
          <a:p>
            <a:pPr marL="285750" indent="-285750">
              <a:buFont typeface="Arial"/>
              <a:buChar char="•"/>
            </a:pPr>
            <a:r>
              <a:rPr lang="en-US" sz="1400" dirty="0"/>
              <a:t>Work in interdisciplinary teams</a:t>
            </a:r>
          </a:p>
          <a:p>
            <a:pPr marL="285750" indent="-285750">
              <a:buFont typeface="Arial"/>
              <a:buChar char="•"/>
            </a:pPr>
            <a:r>
              <a:rPr lang="en-US" sz="1400" dirty="0"/>
              <a:t>Apply quality </a:t>
            </a:r>
            <a:r>
              <a:rPr lang="en-US" sz="1400" dirty="0" smtClean="0"/>
              <a:t>improvement</a:t>
            </a:r>
          </a:p>
          <a:p>
            <a:pPr marL="285750" indent="-285750">
              <a:buFont typeface="Arial"/>
              <a:buChar char="•"/>
            </a:pPr>
            <a:endParaRPr lang="en-US" sz="1400" dirty="0"/>
          </a:p>
          <a:p>
            <a:r>
              <a:rPr lang="en-US" sz="1400" b="1" dirty="0" smtClean="0"/>
              <a:t>Claiming Credit</a:t>
            </a:r>
            <a:endParaRPr lang="en-US" sz="1400" dirty="0" smtClean="0"/>
          </a:p>
          <a:p>
            <a:r>
              <a:rPr lang="en-US" sz="1400" dirty="0" smtClean="0"/>
              <a:t>Activity Expires:  04/14/2016</a:t>
            </a:r>
          </a:p>
          <a:p>
            <a:r>
              <a:rPr lang="en-US" sz="1400" dirty="0" smtClean="0"/>
              <a:t>To </a:t>
            </a:r>
            <a:r>
              <a:rPr lang="en-US" sz="1400" dirty="0"/>
              <a:t>claim CME/CE credit, participants must complete the Program Evaluation and CME/CE Form in its </a:t>
            </a:r>
            <a:r>
              <a:rPr lang="en-US" sz="1400" dirty="0" smtClean="0"/>
              <a:t>entirety</a:t>
            </a:r>
            <a:r>
              <a:rPr lang="en-US" sz="1400" dirty="0"/>
              <a:t> </a:t>
            </a:r>
            <a:r>
              <a:rPr lang="en-US" sz="1400" dirty="0" smtClean="0"/>
              <a:t>found at:  </a:t>
            </a:r>
            <a:r>
              <a:rPr lang="en-US" sz="1400" u="sng" dirty="0">
                <a:hlinkClick r:id="rId2"/>
              </a:rPr>
              <a:t>http://www.mededirect.org/viewprogram.cfm?program=163</a:t>
            </a:r>
            <a:endParaRPr lang="en-US" sz="1400" b="1" dirty="0"/>
          </a:p>
        </p:txBody>
      </p:sp>
    </p:spTree>
    <p:extLst>
      <p:ext uri="{BB962C8B-B14F-4D97-AF65-F5344CB8AC3E}">
        <p14:creationId xmlns:p14="http://schemas.microsoft.com/office/powerpoint/2010/main" val="2541823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Medical Experimentation in WW II</a:t>
            </a:r>
            <a:endParaRPr lang="en-US" dirty="0">
              <a:solidFill>
                <a:schemeClr val="accent6"/>
              </a:solidFill>
            </a:endParaRPr>
          </a:p>
        </p:txBody>
      </p:sp>
      <p:sp>
        <p:nvSpPr>
          <p:cNvPr id="5" name="Content Placeholder 4"/>
          <p:cNvSpPr>
            <a:spLocks noGrp="1"/>
          </p:cNvSpPr>
          <p:nvPr>
            <p:ph sz="quarter" idx="1"/>
          </p:nvPr>
        </p:nvSpPr>
        <p:spPr>
          <a:xfrm>
            <a:off x="173789" y="1527047"/>
            <a:ext cx="8809790" cy="4956637"/>
          </a:xfrm>
        </p:spPr>
        <p:txBody>
          <a:bodyPr>
            <a:normAutofit fontScale="85000" lnSpcReduction="20000"/>
          </a:bodyPr>
          <a:lstStyle/>
          <a:p>
            <a:pPr marL="0" indent="0">
              <a:buNone/>
            </a:pPr>
            <a:r>
              <a:rPr lang="en-US" dirty="0" smtClean="0"/>
              <a:t>*Doctors performed 26 </a:t>
            </a:r>
          </a:p>
          <a:p>
            <a:pPr marL="0" indent="0">
              <a:buNone/>
            </a:pPr>
            <a:r>
              <a:rPr lang="en-US" dirty="0"/>
              <a:t>d</a:t>
            </a:r>
            <a:r>
              <a:rPr lang="en-US" dirty="0" smtClean="0"/>
              <a:t>ifferent types of medical</a:t>
            </a:r>
          </a:p>
          <a:p>
            <a:pPr marL="0" indent="0">
              <a:buNone/>
            </a:pPr>
            <a:r>
              <a:rPr lang="en-US" dirty="0"/>
              <a:t>e</a:t>
            </a:r>
            <a:r>
              <a:rPr lang="en-US" dirty="0" smtClean="0"/>
              <a:t>xperimentation</a:t>
            </a:r>
          </a:p>
          <a:p>
            <a:pPr marL="0" indent="0">
              <a:buNone/>
            </a:pPr>
            <a:endParaRPr lang="en-US" sz="1000" dirty="0" smtClean="0"/>
          </a:p>
          <a:p>
            <a:pPr marL="0" indent="0">
              <a:buNone/>
            </a:pPr>
            <a:r>
              <a:rPr lang="en-US" dirty="0" smtClean="0"/>
              <a:t>*Goal: </a:t>
            </a:r>
            <a:r>
              <a:rPr lang="en-US" dirty="0"/>
              <a:t>obtain </a:t>
            </a:r>
            <a:r>
              <a:rPr lang="en-US" dirty="0" smtClean="0"/>
              <a:t>info </a:t>
            </a:r>
            <a:r>
              <a:rPr lang="en-US" dirty="0"/>
              <a:t>that </a:t>
            </a:r>
            <a:r>
              <a:rPr lang="en-US" dirty="0" smtClean="0"/>
              <a:t>could</a:t>
            </a:r>
          </a:p>
          <a:p>
            <a:pPr marL="0" indent="0">
              <a:buNone/>
            </a:pPr>
            <a:r>
              <a:rPr lang="en-US" dirty="0" smtClean="0"/>
              <a:t>be </a:t>
            </a:r>
            <a:r>
              <a:rPr lang="en-US" dirty="0"/>
              <a:t>used to further </a:t>
            </a:r>
            <a:r>
              <a:rPr lang="en-US" dirty="0" smtClean="0"/>
              <a:t>advance</a:t>
            </a:r>
          </a:p>
          <a:p>
            <a:pPr marL="0" indent="0">
              <a:buNone/>
            </a:pPr>
            <a:r>
              <a:rPr lang="en-US" dirty="0" smtClean="0"/>
              <a:t>science</a:t>
            </a:r>
            <a:r>
              <a:rPr lang="en-US" dirty="0"/>
              <a:t>, medicine</a:t>
            </a:r>
            <a:r>
              <a:rPr lang="en-US" dirty="0" smtClean="0"/>
              <a:t>, the military</a:t>
            </a:r>
          </a:p>
          <a:p>
            <a:pPr marL="0" indent="0">
              <a:buNone/>
            </a:pPr>
            <a:r>
              <a:rPr lang="en-US" dirty="0" smtClean="0"/>
              <a:t>and society</a:t>
            </a:r>
          </a:p>
          <a:p>
            <a:pPr marL="0" indent="0">
              <a:buNone/>
            </a:pPr>
            <a:endParaRPr lang="en-US" sz="1000" dirty="0" smtClean="0"/>
          </a:p>
          <a:p>
            <a:pPr marL="0" indent="0">
              <a:buNone/>
            </a:pPr>
            <a:r>
              <a:rPr lang="en-US" dirty="0" smtClean="0"/>
              <a:t>*Unique opportunity to access </a:t>
            </a:r>
          </a:p>
          <a:p>
            <a:pPr marL="0" indent="0">
              <a:buNone/>
            </a:pPr>
            <a:r>
              <a:rPr lang="en-US" dirty="0" smtClean="0"/>
              <a:t>human subjects for “research </a:t>
            </a:r>
          </a:p>
          <a:p>
            <a:pPr marL="0" indent="0">
              <a:buNone/>
            </a:pPr>
            <a:r>
              <a:rPr lang="en-US" dirty="0" smtClean="0"/>
              <a:t>purposes” without any legal or</a:t>
            </a:r>
          </a:p>
          <a:p>
            <a:pPr marL="0" indent="0">
              <a:buNone/>
            </a:pPr>
            <a:r>
              <a:rPr lang="en-US" dirty="0" smtClean="0"/>
              <a:t> ethical boundaries                            </a:t>
            </a:r>
            <a:r>
              <a:rPr lang="en-US" sz="1200" dirty="0" smtClean="0"/>
              <a:t>Photo obtained from United States Holocaust Memorial Museum website</a:t>
            </a:r>
            <a:endParaRPr lang="en-US" dirty="0" smtClean="0"/>
          </a:p>
          <a:p>
            <a:pPr marL="0" indent="0" algn="ctr">
              <a:buNone/>
            </a:pPr>
            <a:endParaRPr lang="en-US" sz="900" dirty="0" smtClean="0"/>
          </a:p>
          <a:p>
            <a:pPr marL="0" indent="0" algn="ctr">
              <a:buNone/>
            </a:pPr>
            <a:r>
              <a:rPr lang="en-US" b="1" dirty="0" smtClean="0"/>
              <a:t>Dehumanization and medicalization allowed physicians to abandon Hippocratic obligations</a:t>
            </a:r>
            <a:endParaRPr lang="en-US" b="1" dirty="0"/>
          </a:p>
        </p:txBody>
      </p:sp>
      <p:pic>
        <p:nvPicPr>
          <p:cNvPr id="3" name="Picture 2" descr="bed-wor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8679" y="1666485"/>
            <a:ext cx="4117473" cy="3587303"/>
          </a:xfrm>
          <a:prstGeom prst="rect">
            <a:avLst/>
          </a:prstGeom>
        </p:spPr>
      </p:pic>
      <p:sp>
        <p:nvSpPr>
          <p:cNvPr id="6" name="Slide Number Placeholder 5"/>
          <p:cNvSpPr>
            <a:spLocks noGrp="1"/>
          </p:cNvSpPr>
          <p:nvPr>
            <p:ph type="sldNum" sz="quarter" idx="12"/>
          </p:nvPr>
        </p:nvSpPr>
        <p:spPr/>
        <p:txBody>
          <a:bodyPr/>
          <a:lstStyle/>
          <a:p>
            <a:fld id="{555FC7E0-9509-8448-A354-D456ED962F49}" type="slidenum">
              <a:rPr lang="en-US" smtClean="0">
                <a:solidFill>
                  <a:srgbClr val="8CADAE">
                    <a:shade val="75000"/>
                  </a:srgbClr>
                </a:solidFill>
                <a:latin typeface="Georgia"/>
              </a:rPr>
              <a:pPr/>
              <a:t>30</a:t>
            </a:fld>
            <a:endParaRPr lang="en-US">
              <a:solidFill>
                <a:srgbClr val="8CADAE">
                  <a:shade val="75000"/>
                </a:srgbClr>
              </a:solidFill>
              <a:latin typeface="Georgia"/>
            </a:endParaRPr>
          </a:p>
        </p:txBody>
      </p:sp>
    </p:spTree>
    <p:extLst>
      <p:ext uri="{BB962C8B-B14F-4D97-AF65-F5344CB8AC3E}">
        <p14:creationId xmlns:p14="http://schemas.microsoft.com/office/powerpoint/2010/main" val="2885374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75" y="4876800"/>
            <a:ext cx="5867400" cy="1981200"/>
          </a:xfrm>
        </p:spPr>
        <p:txBody>
          <a:bodyPr/>
          <a:lstStyle/>
          <a:p>
            <a:pPr algn="ctr"/>
            <a:r>
              <a:rPr lang="en-US" dirty="0" smtClean="0">
                <a:latin typeface="Arial"/>
                <a:cs typeface="Arial"/>
              </a:rPr>
              <a:t>The defendants’ dock and members of the defense council during the Doctors’ Trial.  Nuremberg, Germany Dec. 9, 1946 – Aug. 20, 1947</a:t>
            </a:r>
            <a:br>
              <a:rPr lang="en-US" dirty="0" smtClean="0">
                <a:latin typeface="Arial"/>
                <a:cs typeface="Arial"/>
              </a:rPr>
            </a:br>
            <a:endParaRPr lang="en-US" sz="1600" i="1" dirty="0">
              <a:latin typeface="Arial"/>
              <a:cs typeface="Arial"/>
            </a:endParaRPr>
          </a:p>
        </p:txBody>
      </p:sp>
      <p:sp>
        <p:nvSpPr>
          <p:cNvPr id="9" name="Picture Placeholder 8"/>
          <p:cNvSpPr>
            <a:spLocks noGrp="1"/>
          </p:cNvSpPr>
          <p:nvPr>
            <p:ph type="pic" idx="1"/>
          </p:nvPr>
        </p:nvSpPr>
        <p:spPr/>
      </p:sp>
      <p:sp>
        <p:nvSpPr>
          <p:cNvPr id="3" name="Content Placeholder 2"/>
          <p:cNvSpPr>
            <a:spLocks noGrp="1"/>
          </p:cNvSpPr>
          <p:nvPr>
            <p:ph type="body" sz="half" idx="2"/>
          </p:nvPr>
        </p:nvSpPr>
        <p:spPr>
          <a:xfrm>
            <a:off x="240632" y="990599"/>
            <a:ext cx="2578768" cy="5533189"/>
          </a:xfrm>
        </p:spPr>
        <p:txBody>
          <a:bodyPr>
            <a:normAutofit fontScale="92500" lnSpcReduction="10000"/>
          </a:bodyPr>
          <a:lstStyle/>
          <a:p>
            <a:pPr marL="0" indent="0" algn="ctr">
              <a:buNone/>
            </a:pPr>
            <a:r>
              <a:rPr lang="ja-JP" altLang="en-US" sz="2400" dirty="0" smtClean="0">
                <a:latin typeface="Arial" charset="0"/>
              </a:rPr>
              <a:t>“</a:t>
            </a:r>
            <a:r>
              <a:rPr lang="en-US" altLang="ja-JP" sz="2400" dirty="0">
                <a:latin typeface="Arial" charset="0"/>
              </a:rPr>
              <a:t>The defendants in this case are charged with murders, tortures, and other atrocities committed in the name of medical science. victims of these crimes </a:t>
            </a:r>
            <a:r>
              <a:rPr lang="en-US" altLang="ja-JP" sz="2400" dirty="0" smtClean="0">
                <a:latin typeface="Arial" charset="0"/>
              </a:rPr>
              <a:t>numbering </a:t>
            </a:r>
            <a:r>
              <a:rPr lang="en-US" altLang="ja-JP" sz="2400" dirty="0">
                <a:latin typeface="Arial" charset="0"/>
              </a:rPr>
              <a:t>the hundreds of thousands.</a:t>
            </a:r>
            <a:r>
              <a:rPr lang="ja-JP" altLang="en-US" sz="2400" dirty="0">
                <a:latin typeface="Arial" charset="0"/>
              </a:rPr>
              <a:t>”</a:t>
            </a:r>
            <a:r>
              <a:rPr lang="en-US" altLang="ja-JP" sz="2400" dirty="0">
                <a:latin typeface="Arial" charset="0"/>
              </a:rPr>
              <a:t> </a:t>
            </a:r>
            <a:endParaRPr lang="en-US" altLang="ja-JP" sz="2800" dirty="0" smtClean="0">
              <a:latin typeface="Arial" charset="0"/>
            </a:endParaRPr>
          </a:p>
          <a:p>
            <a:pPr marL="0" indent="0" algn="ctr">
              <a:buNone/>
            </a:pPr>
            <a:r>
              <a:rPr lang="en-US" altLang="ja-JP" sz="2000" dirty="0" smtClean="0">
                <a:latin typeface="Arial" charset="0"/>
              </a:rPr>
              <a:t>Chief </a:t>
            </a:r>
            <a:r>
              <a:rPr lang="en-US" altLang="ja-JP" sz="2000" dirty="0">
                <a:latin typeface="Arial" charset="0"/>
              </a:rPr>
              <a:t>Prosecutor, Brig. General Telford Taylor </a:t>
            </a:r>
            <a:endParaRPr lang="en-US" altLang="ja-JP" sz="2000" dirty="0" smtClean="0">
              <a:latin typeface="Arial" charset="0"/>
            </a:endParaRPr>
          </a:p>
          <a:p>
            <a:pPr marL="0" indent="0" algn="ctr">
              <a:buNone/>
            </a:pPr>
            <a:r>
              <a:rPr lang="en-US" altLang="ja-JP" sz="1700" dirty="0" smtClean="0">
                <a:latin typeface="Arial" charset="0"/>
              </a:rPr>
              <a:t>-</a:t>
            </a:r>
            <a:r>
              <a:rPr lang="en-US" altLang="ja-JP" sz="1700" i="1" dirty="0" smtClean="0">
                <a:latin typeface="Arial" charset="0"/>
              </a:rPr>
              <a:t>United States Holocaust Memorial Museum</a:t>
            </a:r>
          </a:p>
          <a:p>
            <a:endParaRPr lang="en-US" dirty="0"/>
          </a:p>
        </p:txBody>
      </p:sp>
      <p:pic>
        <p:nvPicPr>
          <p:cNvPr id="5" name="Content Placeholder 3" descr="http://0.tqn.com/d/history1900s/1/0/h/6/medtrial_2.JPG">
            <a:hlinkClick r:id="rId2"/>
          </p:cNvPr>
          <p:cNvPicPr>
            <a:picLocks/>
          </p:cNvPicPr>
          <p:nvPr/>
        </p:nvPicPr>
        <p:blipFill>
          <a:blip r:embed="rId3">
            <a:extLst>
              <a:ext uri="{28A0092B-C50C-407E-A947-70E740481C1C}">
                <a14:useLocalDpi xmlns:a14="http://schemas.microsoft.com/office/drawing/2010/main" val="0"/>
              </a:ext>
            </a:extLst>
          </a:blip>
          <a:srcRect l="-1852" r="-1852"/>
          <a:stretch>
            <a:fillRect/>
          </a:stretch>
        </p:blipFill>
        <p:spPr>
          <a:xfrm>
            <a:off x="2819401" y="609601"/>
            <a:ext cx="6150810" cy="4149558"/>
          </a:xfrm>
          <a:prstGeom prst="rect">
            <a:avLst/>
          </a:prstGeom>
        </p:spPr>
      </p:pic>
      <p:sp>
        <p:nvSpPr>
          <p:cNvPr id="6" name="Slide Number Placeholder 5"/>
          <p:cNvSpPr>
            <a:spLocks noGrp="1"/>
          </p:cNvSpPr>
          <p:nvPr>
            <p:ph type="sldNum" sz="quarter" idx="12"/>
          </p:nvPr>
        </p:nvSpPr>
        <p:spPr/>
        <p:txBody>
          <a:bodyPr/>
          <a:lstStyle/>
          <a:p>
            <a:fld id="{555FC7E0-9509-8448-A354-D456ED962F49}" type="slidenum">
              <a:rPr lang="en-US" smtClean="0">
                <a:solidFill>
                  <a:srgbClr val="8CADAE">
                    <a:shade val="75000"/>
                  </a:srgbClr>
                </a:solidFill>
                <a:latin typeface="Georgia"/>
              </a:rPr>
              <a:pPr/>
              <a:t>31</a:t>
            </a:fld>
            <a:endParaRPr lang="en-US">
              <a:solidFill>
                <a:srgbClr val="8CADAE">
                  <a:shade val="75000"/>
                </a:srgbClr>
              </a:solidFill>
              <a:latin typeface="Georgia"/>
            </a:endParaRPr>
          </a:p>
        </p:txBody>
      </p:sp>
    </p:spTree>
    <p:extLst>
      <p:ext uri="{BB962C8B-B14F-4D97-AF65-F5344CB8AC3E}">
        <p14:creationId xmlns:p14="http://schemas.microsoft.com/office/powerpoint/2010/main" val="959311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73790"/>
            <a:ext cx="8229600" cy="815474"/>
          </a:xfrm>
        </p:spPr>
        <p:txBody>
          <a:bodyPr/>
          <a:lstStyle/>
          <a:p>
            <a:pPr algn="ctr"/>
            <a:r>
              <a:rPr lang="en-US" dirty="0" smtClean="0">
                <a:solidFill>
                  <a:schemeClr val="accent6"/>
                </a:solidFill>
              </a:rPr>
              <a:t>The Nuremberg Code </a:t>
            </a:r>
            <a:endParaRPr lang="en-US" dirty="0">
              <a:solidFill>
                <a:schemeClr val="accent6"/>
              </a:solidFill>
            </a:endParaRPr>
          </a:p>
        </p:txBody>
      </p:sp>
      <p:sp>
        <p:nvSpPr>
          <p:cNvPr id="6" name="Content Placeholder 5"/>
          <p:cNvSpPr>
            <a:spLocks noGrp="1"/>
          </p:cNvSpPr>
          <p:nvPr>
            <p:ph idx="1"/>
          </p:nvPr>
        </p:nvSpPr>
        <p:spPr/>
        <p:txBody>
          <a:bodyPr>
            <a:normAutofit lnSpcReduction="10000"/>
          </a:bodyPr>
          <a:lstStyle/>
          <a:p>
            <a:pPr marL="0" indent="0">
              <a:buNone/>
            </a:pPr>
            <a:endParaRPr lang="en-US" sz="1100" dirty="0" smtClean="0"/>
          </a:p>
          <a:p>
            <a:r>
              <a:rPr lang="en-US" sz="2800" dirty="0" smtClean="0"/>
              <a:t>Nuremberg Code- ten characteristics of acceptable research involving humans</a:t>
            </a:r>
          </a:p>
          <a:p>
            <a:r>
              <a:rPr lang="en-US" sz="2800" dirty="0" smtClean="0"/>
              <a:t>“The voluntary consent of the human subject is absolutely essential.”</a:t>
            </a:r>
          </a:p>
          <a:p>
            <a:r>
              <a:rPr lang="en-US" sz="2800" dirty="0" smtClean="0"/>
              <a:t>Places autonomy (in the form of mandatory informed consent) above all other principles</a:t>
            </a:r>
          </a:p>
          <a:p>
            <a:r>
              <a:rPr lang="en-US" sz="2800" dirty="0" smtClean="0"/>
              <a:t>Problematic due to the perceived necessity of research including those who cannot give voluntary, informed consent (children, psychiatric, emergency)- vulnerable populations</a:t>
            </a:r>
          </a:p>
          <a:p>
            <a:pPr>
              <a:buNone/>
            </a:pPr>
            <a:endParaRPr lang="en-US" dirty="0" smtClean="0"/>
          </a:p>
        </p:txBody>
      </p:sp>
      <p:sp>
        <p:nvSpPr>
          <p:cNvPr id="3" name="Slide Number Placeholder 2"/>
          <p:cNvSpPr>
            <a:spLocks noGrp="1"/>
          </p:cNvSpPr>
          <p:nvPr>
            <p:ph type="sldNum" sz="quarter" idx="12"/>
          </p:nvPr>
        </p:nvSpPr>
        <p:spPr/>
        <p:txBody>
          <a:bodyPr/>
          <a:lstStyle/>
          <a:p>
            <a:fld id="{555FC7E0-9509-8448-A354-D456ED962F49}" type="slidenum">
              <a:rPr lang="en-US" smtClean="0">
                <a:solidFill>
                  <a:srgbClr val="8CADAE">
                    <a:shade val="75000"/>
                  </a:srgbClr>
                </a:solidFill>
                <a:latin typeface="Georgia"/>
              </a:rPr>
              <a:pPr/>
              <a:t>32</a:t>
            </a:fld>
            <a:endParaRPr lang="en-US">
              <a:solidFill>
                <a:srgbClr val="8CADAE">
                  <a:shade val="75000"/>
                </a:srgbClr>
              </a:solidFill>
              <a:latin typeface="Georgia"/>
            </a:endParaRPr>
          </a:p>
        </p:txBody>
      </p:sp>
    </p:spTree>
    <p:extLst>
      <p:ext uri="{BB962C8B-B14F-4D97-AF65-F5344CB8AC3E}">
        <p14:creationId xmlns:p14="http://schemas.microsoft.com/office/powerpoint/2010/main" val="1385714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5"/>
          <p:cNvSpPr>
            <a:spLocks noGrp="1"/>
          </p:cNvSpPr>
          <p:nvPr>
            <p:ph type="title"/>
          </p:nvPr>
        </p:nvSpPr>
        <p:spPr>
          <a:xfrm>
            <a:off x="301751" y="228599"/>
            <a:ext cx="8735301" cy="1081505"/>
          </a:xfrm>
        </p:spPr>
        <p:txBody>
          <a:bodyPr>
            <a:noAutofit/>
          </a:bodyPr>
          <a:lstStyle/>
          <a:p>
            <a:pPr rtl="0" eaLnBrk="1" hangingPunct="1"/>
            <a:r>
              <a:rPr lang="en-US" altLang="he-IL" sz="3600" baseline="30000" dirty="0" smtClean="0">
                <a:latin typeface="Times New Roman" pitchFamily="18" charset="0"/>
              </a:rPr>
              <a:t> </a:t>
            </a:r>
            <a:r>
              <a:rPr lang="en-US" altLang="he-IL" sz="3600" dirty="0" smtClean="0">
                <a:latin typeface="Times New Roman" pitchFamily="18" charset="0"/>
              </a:rPr>
              <a:t> </a:t>
            </a:r>
            <a:br>
              <a:rPr lang="en-US" altLang="he-IL" sz="3600" dirty="0" smtClean="0">
                <a:latin typeface="Times New Roman" pitchFamily="18" charset="0"/>
              </a:rPr>
            </a:br>
            <a:r>
              <a:rPr lang="en-US" altLang="he-IL" sz="3600" dirty="0">
                <a:latin typeface="Times New Roman" pitchFamily="18" charset="0"/>
              </a:rPr>
              <a:t/>
            </a:r>
            <a:br>
              <a:rPr lang="en-US" altLang="he-IL" sz="3600" dirty="0">
                <a:latin typeface="Times New Roman" pitchFamily="18" charset="0"/>
              </a:rPr>
            </a:br>
            <a:r>
              <a:rPr lang="en-US" altLang="he-IL" sz="3600" dirty="0" smtClean="0">
                <a:latin typeface="Times New Roman" pitchFamily="18" charset="0"/>
              </a:rPr>
              <a:t/>
            </a:r>
            <a:br>
              <a:rPr lang="en-US" altLang="he-IL" sz="3600" dirty="0" smtClean="0">
                <a:latin typeface="Times New Roman" pitchFamily="18" charset="0"/>
              </a:rPr>
            </a:br>
            <a:r>
              <a:rPr lang="en-US" altLang="he-IL" sz="3600" dirty="0" smtClean="0">
                <a:latin typeface="Times New Roman" pitchFamily="18" charset="0"/>
              </a:rPr>
              <a:t/>
            </a:r>
            <a:br>
              <a:rPr lang="en-US" altLang="he-IL" sz="3600" dirty="0" smtClean="0">
                <a:latin typeface="Times New Roman" pitchFamily="18" charset="0"/>
              </a:rPr>
            </a:br>
            <a:r>
              <a:rPr lang="en-US" altLang="he-IL" sz="3600" dirty="0">
                <a:latin typeface="Times New Roman" pitchFamily="18" charset="0"/>
              </a:rPr>
              <a:t/>
            </a:r>
            <a:br>
              <a:rPr lang="en-US" altLang="he-IL" sz="3600" dirty="0">
                <a:latin typeface="Times New Roman" pitchFamily="18" charset="0"/>
              </a:rPr>
            </a:br>
            <a:r>
              <a:rPr lang="en-US" altLang="he-IL" sz="3600" dirty="0" smtClean="0">
                <a:latin typeface="Times New Roman" pitchFamily="18" charset="0"/>
              </a:rPr>
              <a:t/>
            </a:r>
            <a:br>
              <a:rPr lang="en-US" altLang="he-IL" sz="3600" dirty="0" smtClean="0">
                <a:latin typeface="Times New Roman" pitchFamily="18" charset="0"/>
              </a:rPr>
            </a:br>
            <a:r>
              <a:rPr lang="en-US" altLang="he-IL" sz="3600" dirty="0">
                <a:latin typeface="Times New Roman" pitchFamily="18" charset="0"/>
              </a:rPr>
              <a:t/>
            </a:r>
            <a:br>
              <a:rPr lang="en-US" altLang="he-IL" sz="3600" dirty="0">
                <a:latin typeface="Times New Roman" pitchFamily="18" charset="0"/>
              </a:rPr>
            </a:br>
            <a:r>
              <a:rPr lang="en-US" altLang="he-IL" sz="3600" dirty="0" smtClean="0">
                <a:latin typeface="Times New Roman" pitchFamily="18" charset="0"/>
              </a:rPr>
              <a:t/>
            </a:r>
            <a:br>
              <a:rPr lang="en-US" altLang="he-IL" sz="3600" dirty="0" smtClean="0">
                <a:latin typeface="Times New Roman" pitchFamily="18" charset="0"/>
              </a:rPr>
            </a:br>
            <a:r>
              <a:rPr lang="en-US" altLang="he-IL" sz="3600" dirty="0">
                <a:latin typeface="Times New Roman" pitchFamily="18" charset="0"/>
              </a:rPr>
              <a:t/>
            </a:r>
            <a:br>
              <a:rPr lang="en-US" altLang="he-IL" sz="3600" dirty="0">
                <a:latin typeface="Times New Roman" pitchFamily="18" charset="0"/>
              </a:rPr>
            </a:br>
            <a:r>
              <a:rPr lang="en-US" altLang="he-IL" sz="3600" dirty="0" smtClean="0">
                <a:latin typeface="Times New Roman" pitchFamily="18" charset="0"/>
              </a:rPr>
              <a:t/>
            </a:r>
            <a:br>
              <a:rPr lang="en-US" altLang="he-IL" sz="3600" dirty="0" smtClean="0">
                <a:latin typeface="Times New Roman" pitchFamily="18" charset="0"/>
              </a:rPr>
            </a:br>
            <a:r>
              <a:rPr lang="en-US" altLang="he-IL" sz="3600" dirty="0">
                <a:latin typeface="Times New Roman" pitchFamily="18" charset="0"/>
              </a:rPr>
              <a:t/>
            </a:r>
            <a:br>
              <a:rPr lang="en-US" altLang="he-IL" sz="3600" dirty="0">
                <a:latin typeface="Times New Roman" pitchFamily="18" charset="0"/>
              </a:rPr>
            </a:br>
            <a:r>
              <a:rPr lang="en-US" altLang="he-IL" sz="3600" dirty="0" smtClean="0">
                <a:latin typeface="Times New Roman" pitchFamily="18" charset="0"/>
              </a:rPr>
              <a:t/>
            </a:r>
            <a:br>
              <a:rPr lang="en-US" altLang="he-IL" sz="3600" dirty="0" smtClean="0">
                <a:latin typeface="Times New Roman" pitchFamily="18" charset="0"/>
              </a:rPr>
            </a:br>
            <a:r>
              <a:rPr lang="en-US" altLang="he-IL" sz="3600" dirty="0">
                <a:latin typeface="Times New Roman" pitchFamily="18" charset="0"/>
              </a:rPr>
              <a:t/>
            </a:r>
            <a:br>
              <a:rPr lang="en-US" altLang="he-IL" sz="3600" dirty="0">
                <a:latin typeface="Times New Roman" pitchFamily="18" charset="0"/>
              </a:rPr>
            </a:br>
            <a:r>
              <a:rPr lang="en-US" altLang="he-IL" sz="3600" dirty="0" smtClean="0">
                <a:latin typeface="Times New Roman" pitchFamily="18" charset="0"/>
              </a:rPr>
              <a:t/>
            </a:r>
            <a:br>
              <a:rPr lang="en-US" altLang="he-IL" sz="3600" dirty="0" smtClean="0">
                <a:latin typeface="Times New Roman" pitchFamily="18" charset="0"/>
              </a:rPr>
            </a:br>
            <a:r>
              <a:rPr lang="en-US" altLang="he-IL" sz="3200" dirty="0" smtClean="0">
                <a:solidFill>
                  <a:schemeClr val="accent6"/>
                </a:solidFill>
                <a:latin typeface="Times New Roman" pitchFamily="18" charset="0"/>
              </a:rPr>
              <a:t>Nuremberg Declaration</a:t>
            </a:r>
            <a:r>
              <a:rPr lang="en-US" altLang="he-IL" sz="3200" dirty="0">
                <a:latin typeface="Times New Roman" pitchFamily="18" charset="0"/>
              </a:rPr>
              <a:t/>
            </a:r>
            <a:br>
              <a:rPr lang="en-US" altLang="he-IL" sz="3200" dirty="0">
                <a:latin typeface="Times New Roman" pitchFamily="18" charset="0"/>
              </a:rPr>
            </a:br>
            <a:r>
              <a:rPr lang="en-US" altLang="he-IL" sz="3200" dirty="0" smtClean="0">
                <a:latin typeface="Times New Roman" pitchFamily="18" charset="0"/>
              </a:rPr>
              <a:t> </a:t>
            </a:r>
            <a:r>
              <a:rPr lang="en-US" altLang="he-IL" sz="3200" dirty="0" smtClean="0">
                <a:solidFill>
                  <a:schemeClr val="accent6"/>
                </a:solidFill>
                <a:latin typeface="Times New Roman" pitchFamily="18" charset="0"/>
              </a:rPr>
              <a:t>GMA 115</a:t>
            </a:r>
            <a:r>
              <a:rPr lang="en-US" altLang="he-IL" sz="3200" baseline="30000" dirty="0" smtClean="0">
                <a:solidFill>
                  <a:schemeClr val="accent6"/>
                </a:solidFill>
                <a:latin typeface="Times New Roman" pitchFamily="18" charset="0"/>
              </a:rPr>
              <a:t>th                  </a:t>
            </a:r>
            <a:r>
              <a:rPr lang="en-US" altLang="he-IL" sz="3200" dirty="0" smtClean="0">
                <a:solidFill>
                  <a:schemeClr val="accent6"/>
                </a:solidFill>
                <a:latin typeface="Times New Roman" pitchFamily="18" charset="0"/>
              </a:rPr>
              <a:t> Assembly 2012</a:t>
            </a:r>
            <a:endParaRPr lang="he-IL" altLang="he-IL" sz="3200" dirty="0" smtClean="0">
              <a:solidFill>
                <a:schemeClr val="accent6"/>
              </a:solidFill>
            </a:endParaRPr>
          </a:p>
        </p:txBody>
      </p:sp>
      <p:sp>
        <p:nvSpPr>
          <p:cNvPr id="6" name="Content Placeholder 5"/>
          <p:cNvSpPr>
            <a:spLocks noGrp="1"/>
          </p:cNvSpPr>
          <p:nvPr>
            <p:ph sz="quarter" idx="1"/>
          </p:nvPr>
        </p:nvSpPr>
        <p:spPr>
          <a:xfrm>
            <a:off x="107503" y="1527048"/>
            <a:ext cx="8809233" cy="4572000"/>
          </a:xfrm>
        </p:spPr>
        <p:txBody>
          <a:bodyPr>
            <a:noAutofit/>
          </a:bodyPr>
          <a:lstStyle/>
          <a:p>
            <a:pPr marL="0" indent="0" algn="ctr">
              <a:buNone/>
            </a:pPr>
            <a:r>
              <a:rPr lang="en-US" sz="2600" dirty="0" smtClean="0"/>
              <a:t>“The crimes were not simply the acts of individual doctors, but rather took place with the substantial involvement of leading representatives of the medical association and medical specialist bodies, as well as with the considerable participation of eminent representatives of university medicine and renowned biomedical research facilities.  These human rights violations, perpetrated in the name of medicine under the Nazi regime, continue to have </a:t>
            </a:r>
            <a:r>
              <a:rPr lang="en-US" sz="2600" dirty="0" err="1" smtClean="0"/>
              <a:t>repurcussions</a:t>
            </a:r>
            <a:r>
              <a:rPr lang="en-US" sz="2600" dirty="0" smtClean="0"/>
              <a:t> to this day and raise questions concerning the way in which physicians perceive themselves, their professional behavior, and medical ethics.”</a:t>
            </a:r>
            <a:endParaRPr lang="en-US" sz="2600" dirty="0"/>
          </a:p>
        </p:txBody>
      </p:sp>
      <p:sp>
        <p:nvSpPr>
          <p:cNvPr id="2" name="Rectangle 1"/>
          <p:cNvSpPr/>
          <p:nvPr/>
        </p:nvSpPr>
        <p:spPr>
          <a:xfrm>
            <a:off x="107504" y="5905273"/>
            <a:ext cx="8694960" cy="861774"/>
          </a:xfrm>
          <a:prstGeom prst="rect">
            <a:avLst/>
          </a:prstGeom>
        </p:spPr>
        <p:txBody>
          <a:bodyPr wrap="square">
            <a:spAutoFit/>
          </a:bodyPr>
          <a:lstStyle/>
          <a:p>
            <a:endParaRPr lang="he-IL" dirty="0">
              <a:solidFill>
                <a:prstClr val="black"/>
              </a:solidFill>
              <a:latin typeface="Times New Roman"/>
            </a:endParaRPr>
          </a:p>
          <a:p>
            <a:r>
              <a:rPr lang="en-US" dirty="0">
                <a:solidFill>
                  <a:prstClr val="black"/>
                </a:solidFill>
                <a:latin typeface="Georgia"/>
              </a:rPr>
              <a:t> </a:t>
            </a:r>
            <a:r>
              <a:rPr lang="en-US" sz="1400" dirty="0">
                <a:solidFill>
                  <a:prstClr val="black"/>
                </a:solidFill>
                <a:latin typeface="Times New Roman" panose="02020603050405020304" pitchFamily="18" charset="0"/>
                <a:cs typeface="Times New Roman" panose="02020603050405020304" pitchFamily="18" charset="0"/>
              </a:rPr>
              <a:t>Supplement to: Kolb S, </a:t>
            </a:r>
            <a:r>
              <a:rPr lang="en-US" sz="1400" dirty="0" err="1">
                <a:solidFill>
                  <a:prstClr val="black"/>
                </a:solidFill>
                <a:latin typeface="Times New Roman" panose="02020603050405020304" pitchFamily="18" charset="0"/>
                <a:cs typeface="Times New Roman" panose="02020603050405020304" pitchFamily="18" charset="0"/>
              </a:rPr>
              <a:t>Weindling</a:t>
            </a:r>
            <a:r>
              <a:rPr lang="en-US" sz="1400" dirty="0">
                <a:solidFill>
                  <a:prstClr val="black"/>
                </a:solidFill>
                <a:latin typeface="Times New Roman" panose="02020603050405020304" pitchFamily="18" charset="0"/>
                <a:cs typeface="Times New Roman" panose="02020603050405020304" pitchFamily="18" charset="0"/>
              </a:rPr>
              <a:t> P, </a:t>
            </a:r>
            <a:r>
              <a:rPr lang="en-US" sz="1400" dirty="0" err="1">
                <a:solidFill>
                  <a:prstClr val="black"/>
                </a:solidFill>
                <a:latin typeface="Times New Roman" panose="02020603050405020304" pitchFamily="18" charset="0"/>
                <a:cs typeface="Times New Roman" panose="02020603050405020304" pitchFamily="18" charset="0"/>
              </a:rPr>
              <a:t>Roelcke</a:t>
            </a:r>
            <a:r>
              <a:rPr lang="en-US" sz="1400" dirty="0">
                <a:solidFill>
                  <a:prstClr val="black"/>
                </a:solidFill>
                <a:latin typeface="Times New Roman" panose="02020603050405020304" pitchFamily="18" charset="0"/>
                <a:cs typeface="Times New Roman" panose="02020603050405020304" pitchFamily="18" charset="0"/>
              </a:rPr>
              <a:t> V, </a:t>
            </a:r>
            <a:r>
              <a:rPr lang="en-US" sz="1400" dirty="0" err="1">
                <a:solidFill>
                  <a:prstClr val="black"/>
                </a:solidFill>
                <a:latin typeface="Times New Roman" panose="02020603050405020304" pitchFamily="18" charset="0"/>
                <a:cs typeface="Times New Roman" panose="02020603050405020304" pitchFamily="18" charset="0"/>
              </a:rPr>
              <a:t>Seithe</a:t>
            </a:r>
            <a:r>
              <a:rPr lang="en-US" sz="1400" dirty="0">
                <a:solidFill>
                  <a:prstClr val="black"/>
                </a:solidFill>
                <a:latin typeface="Times New Roman" panose="02020603050405020304" pitchFamily="18" charset="0"/>
                <a:cs typeface="Times New Roman" panose="02020603050405020304" pitchFamily="18" charset="0"/>
              </a:rPr>
              <a:t> H. </a:t>
            </a:r>
            <a:r>
              <a:rPr lang="en-US" sz="1400" dirty="0" err="1">
                <a:solidFill>
                  <a:prstClr val="black"/>
                </a:solidFill>
                <a:latin typeface="Times New Roman" panose="02020603050405020304" pitchFamily="18" charset="0"/>
                <a:cs typeface="Times New Roman" panose="02020603050405020304" pitchFamily="18" charset="0"/>
              </a:rPr>
              <a:t>Apologising</a:t>
            </a:r>
            <a:r>
              <a:rPr lang="en-US" sz="1400" dirty="0">
                <a:solidFill>
                  <a:prstClr val="black"/>
                </a:solidFill>
                <a:latin typeface="Times New Roman" panose="02020603050405020304" pitchFamily="18" charset="0"/>
                <a:cs typeface="Times New Roman" panose="02020603050405020304" pitchFamily="18" charset="0"/>
              </a:rPr>
              <a:t> for Nazi medicine: a constructive starting point. </a:t>
            </a:r>
            <a:r>
              <a:rPr lang="en-US" sz="1400" i="1" dirty="0">
                <a:solidFill>
                  <a:prstClr val="black"/>
                </a:solidFill>
                <a:latin typeface="Times New Roman" panose="02020603050405020304" pitchFamily="18" charset="0"/>
                <a:cs typeface="Times New Roman" panose="02020603050405020304" pitchFamily="18" charset="0"/>
              </a:rPr>
              <a:t>Lancet </a:t>
            </a:r>
            <a:r>
              <a:rPr lang="en-US" sz="1400" dirty="0">
                <a:solidFill>
                  <a:prstClr val="black"/>
                </a:solidFill>
                <a:latin typeface="Times New Roman" panose="02020603050405020304" pitchFamily="18" charset="0"/>
                <a:cs typeface="Times New Roman" panose="02020603050405020304" pitchFamily="18" charset="0"/>
              </a:rPr>
              <a:t>2012; 380</a:t>
            </a:r>
            <a:r>
              <a:rPr lang="en-US" sz="1400" b="1" dirty="0">
                <a:solidFill>
                  <a:prstClr val="black"/>
                </a:solidFill>
                <a:latin typeface="Times New Roman" panose="02020603050405020304" pitchFamily="18" charset="0"/>
                <a:cs typeface="Times New Roman" panose="02020603050405020304" pitchFamily="18" charset="0"/>
              </a:rPr>
              <a:t>: </a:t>
            </a:r>
            <a:r>
              <a:rPr lang="en-US" sz="1400" dirty="0">
                <a:solidFill>
                  <a:prstClr val="black"/>
                </a:solidFill>
                <a:latin typeface="Times New Roman" panose="02020603050405020304" pitchFamily="18" charset="0"/>
                <a:cs typeface="Times New Roman" panose="02020603050405020304" pitchFamily="18" charset="0"/>
              </a:rPr>
              <a:t>722–23. Reproduced with permission from Tessa </a:t>
            </a:r>
            <a:r>
              <a:rPr lang="en-US" sz="1400" dirty="0" err="1">
                <a:solidFill>
                  <a:prstClr val="black"/>
                </a:solidFill>
                <a:latin typeface="Times New Roman" panose="02020603050405020304" pitchFamily="18" charset="0"/>
                <a:cs typeface="Times New Roman" panose="02020603050405020304" pitchFamily="18" charset="0"/>
              </a:rPr>
              <a:t>Chelouche</a:t>
            </a:r>
            <a:r>
              <a:rPr lang="en-US" sz="1400" dirty="0">
                <a:solidFill>
                  <a:prstClr val="black"/>
                </a:solidFill>
                <a:latin typeface="Times New Roman" panose="02020603050405020304" pitchFamily="18" charset="0"/>
                <a:cs typeface="Times New Roman" panose="02020603050405020304" pitchFamily="18" charset="0"/>
              </a:rPr>
              <a:t>, M.D.</a:t>
            </a:r>
            <a:endParaRPr lang="he-IL" sz="1400" dirty="0">
              <a:solidFill>
                <a:prstClr val="black"/>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555FC7E0-9509-8448-A354-D456ED962F49}" type="slidenum">
              <a:rPr lang="en-US" smtClean="0">
                <a:solidFill>
                  <a:srgbClr val="8CADAE">
                    <a:shade val="75000"/>
                  </a:srgbClr>
                </a:solidFill>
                <a:latin typeface="Georgia"/>
              </a:rPr>
              <a:pPr/>
              <a:t>33</a:t>
            </a:fld>
            <a:endParaRPr lang="en-US">
              <a:solidFill>
                <a:srgbClr val="8CADAE">
                  <a:shade val="75000"/>
                </a:srgbClr>
              </a:solidFill>
              <a:latin typeface="Georgia"/>
            </a:endParaRPr>
          </a:p>
        </p:txBody>
      </p:sp>
    </p:spTree>
    <p:extLst>
      <p:ext uri="{BB962C8B-B14F-4D97-AF65-F5344CB8AC3E}">
        <p14:creationId xmlns:p14="http://schemas.microsoft.com/office/powerpoint/2010/main" val="392918458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Human Rights Abuses in Vulnerable Populations</a:t>
            </a:r>
            <a:endParaRPr lang="en-US" sz="2800" dirty="0"/>
          </a:p>
        </p:txBody>
      </p:sp>
      <p:sp>
        <p:nvSpPr>
          <p:cNvPr id="5" name="Picture Placeholder 4"/>
          <p:cNvSpPr>
            <a:spLocks noGrp="1"/>
          </p:cNvSpPr>
          <p:nvPr>
            <p:ph type="pic" idx="1"/>
          </p:nvPr>
        </p:nvSpPr>
        <p:spPr/>
      </p:sp>
      <p:sp>
        <p:nvSpPr>
          <p:cNvPr id="3" name="Content Placeholder 2"/>
          <p:cNvSpPr>
            <a:spLocks noGrp="1"/>
          </p:cNvSpPr>
          <p:nvPr>
            <p:ph type="body" sz="half" idx="2"/>
          </p:nvPr>
        </p:nvSpPr>
        <p:spPr>
          <a:xfrm>
            <a:off x="213895" y="990600"/>
            <a:ext cx="2786479" cy="5412874"/>
          </a:xfrm>
        </p:spPr>
        <p:txBody>
          <a:bodyPr>
            <a:normAutofit lnSpcReduction="10000"/>
          </a:bodyPr>
          <a:lstStyle/>
          <a:p>
            <a:r>
              <a:rPr lang="en-US" sz="1800" dirty="0" smtClean="0"/>
              <a:t>Tuskegee </a:t>
            </a:r>
            <a:r>
              <a:rPr lang="en-US" sz="1800" dirty="0" err="1" smtClean="0"/>
              <a:t>Syphillis</a:t>
            </a:r>
            <a:r>
              <a:rPr lang="en-US" sz="1800" dirty="0" smtClean="0"/>
              <a:t> Experiment (1932 – 1972)</a:t>
            </a:r>
          </a:p>
          <a:p>
            <a:r>
              <a:rPr lang="en-US" sz="1800" dirty="0" smtClean="0"/>
              <a:t>Jewish Chronic Disease Hospital (1963)</a:t>
            </a:r>
          </a:p>
          <a:p>
            <a:r>
              <a:rPr lang="en-US" sz="1800" dirty="0" err="1" smtClean="0"/>
              <a:t>Willowbrook</a:t>
            </a:r>
            <a:r>
              <a:rPr lang="en-US" sz="1800" dirty="0" smtClean="0"/>
              <a:t> Study (1955 – 1970)</a:t>
            </a:r>
          </a:p>
          <a:p>
            <a:r>
              <a:rPr lang="en-US" sz="1800" dirty="0" smtClean="0"/>
              <a:t>“The Immortal Life of Henrietta Lacks”</a:t>
            </a:r>
          </a:p>
          <a:p>
            <a:r>
              <a:rPr lang="en-US" sz="1800" dirty="0" smtClean="0"/>
              <a:t>HIV trials in developing countries (1980’s &amp; 1990’s)</a:t>
            </a:r>
          </a:p>
          <a:p>
            <a:r>
              <a:rPr lang="en-US" sz="1800" dirty="0" smtClean="0"/>
              <a:t>Physician participation in “enhanced interrogation techniques” and the death penalty (2000’s – present)</a:t>
            </a:r>
          </a:p>
          <a:p>
            <a:pPr marL="0" indent="0">
              <a:buNone/>
            </a:pPr>
            <a:endParaRPr lang="en-US" dirty="0"/>
          </a:p>
        </p:txBody>
      </p:sp>
      <p:pic>
        <p:nvPicPr>
          <p:cNvPr id="4" name="Picture 3"/>
          <p:cNvPicPr>
            <a:picLocks noChangeAspect="1"/>
          </p:cNvPicPr>
          <p:nvPr/>
        </p:nvPicPr>
        <p:blipFill>
          <a:blip r:embed="rId2"/>
          <a:stretch>
            <a:fillRect/>
          </a:stretch>
        </p:blipFill>
        <p:spPr>
          <a:xfrm>
            <a:off x="3000374" y="609600"/>
            <a:ext cx="5867401" cy="4267199"/>
          </a:xfrm>
          <a:prstGeom prst="rect">
            <a:avLst/>
          </a:prstGeom>
        </p:spPr>
      </p:pic>
      <p:sp>
        <p:nvSpPr>
          <p:cNvPr id="7" name="Slide Number Placeholder 6"/>
          <p:cNvSpPr>
            <a:spLocks noGrp="1"/>
          </p:cNvSpPr>
          <p:nvPr>
            <p:ph type="sldNum" sz="quarter" idx="12"/>
          </p:nvPr>
        </p:nvSpPr>
        <p:spPr/>
        <p:txBody>
          <a:bodyPr/>
          <a:lstStyle/>
          <a:p>
            <a:fld id="{555FC7E0-9509-8448-A354-D456ED962F49}" type="slidenum">
              <a:rPr lang="en-US" smtClean="0">
                <a:solidFill>
                  <a:srgbClr val="8CADAE">
                    <a:shade val="75000"/>
                  </a:srgbClr>
                </a:solidFill>
                <a:latin typeface="Georgia"/>
              </a:rPr>
              <a:pPr/>
              <a:t>34</a:t>
            </a:fld>
            <a:endParaRPr lang="en-US">
              <a:solidFill>
                <a:srgbClr val="8CADAE">
                  <a:shade val="75000"/>
                </a:srgbClr>
              </a:solidFill>
              <a:latin typeface="Georgia"/>
            </a:endParaRPr>
          </a:p>
        </p:txBody>
      </p:sp>
    </p:spTree>
    <p:extLst>
      <p:ext uri="{BB962C8B-B14F-4D97-AF65-F5344CB8AC3E}">
        <p14:creationId xmlns:p14="http://schemas.microsoft.com/office/powerpoint/2010/main" val="2212186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What Have We Learned?</a:t>
            </a:r>
            <a:endParaRPr lang="en-US" dirty="0">
              <a:solidFill>
                <a:schemeClr val="accent6"/>
              </a:solidFill>
            </a:endParaRPr>
          </a:p>
        </p:txBody>
      </p:sp>
      <p:sp>
        <p:nvSpPr>
          <p:cNvPr id="3" name="Content Placeholder 2"/>
          <p:cNvSpPr>
            <a:spLocks noGrp="1"/>
          </p:cNvSpPr>
          <p:nvPr>
            <p:ph sz="quarter" idx="1"/>
          </p:nvPr>
        </p:nvSpPr>
        <p:spPr>
          <a:xfrm>
            <a:off x="301751" y="1527047"/>
            <a:ext cx="8681827" cy="4970005"/>
          </a:xfrm>
        </p:spPr>
        <p:txBody>
          <a:bodyPr>
            <a:normAutofit lnSpcReduction="10000"/>
          </a:bodyPr>
          <a:lstStyle/>
          <a:p>
            <a:r>
              <a:rPr lang="en-US" dirty="0" smtClean="0"/>
              <a:t>Science and ethics are not objective, distinct entities - exist in the context of political, societal, cultural, religious and economic settings</a:t>
            </a:r>
          </a:p>
          <a:p>
            <a:r>
              <a:rPr lang="en-US" dirty="0"/>
              <a:t>H</a:t>
            </a:r>
            <a:r>
              <a:rPr lang="en-US" dirty="0" smtClean="0"/>
              <a:t>ealthcare profession is not immune to abuse of power</a:t>
            </a:r>
          </a:p>
          <a:p>
            <a:r>
              <a:rPr lang="en-US" dirty="0" smtClean="0"/>
              <a:t>Physicians abandoned responsibility to individual patient in favor of duty to societal advancement</a:t>
            </a:r>
          </a:p>
          <a:p>
            <a:r>
              <a:rPr lang="en-US" dirty="0" smtClean="0"/>
              <a:t>There are differences between “then” and “now,” and we must be cautious in our use of the Nazi analogy</a:t>
            </a:r>
          </a:p>
          <a:p>
            <a:r>
              <a:rPr lang="en-US" dirty="0" smtClean="0"/>
              <a:t>It is our responsibility to remain vigilant in order to ensure that the horrors of the Holocaust are never repeated</a:t>
            </a:r>
            <a:endParaRPr lang="en-US" dirty="0"/>
          </a:p>
        </p:txBody>
      </p:sp>
      <p:sp>
        <p:nvSpPr>
          <p:cNvPr id="5" name="Slide Number Placeholder 4"/>
          <p:cNvSpPr>
            <a:spLocks noGrp="1"/>
          </p:cNvSpPr>
          <p:nvPr>
            <p:ph type="sldNum" sz="quarter" idx="12"/>
          </p:nvPr>
        </p:nvSpPr>
        <p:spPr/>
        <p:txBody>
          <a:bodyPr/>
          <a:lstStyle/>
          <a:p>
            <a:fld id="{555FC7E0-9509-8448-A354-D456ED962F49}" type="slidenum">
              <a:rPr lang="en-US" smtClean="0">
                <a:solidFill>
                  <a:srgbClr val="8CADAE">
                    <a:shade val="75000"/>
                  </a:srgbClr>
                </a:solidFill>
                <a:latin typeface="Georgia"/>
              </a:rPr>
              <a:pPr/>
              <a:t>35</a:t>
            </a:fld>
            <a:endParaRPr lang="en-US">
              <a:solidFill>
                <a:srgbClr val="8CADAE">
                  <a:shade val="75000"/>
                </a:srgbClr>
              </a:solidFill>
              <a:latin typeface="Georgia"/>
            </a:endParaRPr>
          </a:p>
        </p:txBody>
      </p:sp>
    </p:spTree>
    <p:extLst>
      <p:ext uri="{BB962C8B-B14F-4D97-AF65-F5344CB8AC3E}">
        <p14:creationId xmlns:p14="http://schemas.microsoft.com/office/powerpoint/2010/main" val="419991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600" dirty="0" smtClean="0">
                <a:solidFill>
                  <a:schemeClr val="accent6"/>
                </a:solidFill>
              </a:rPr>
              <a:t>How can we ensure a balance between scientific advancement and human dignity?</a:t>
            </a:r>
            <a:endParaRPr lang="en-US" sz="2600" dirty="0">
              <a:solidFill>
                <a:schemeClr val="accent6"/>
              </a:solidFill>
            </a:endParaRPr>
          </a:p>
        </p:txBody>
      </p:sp>
      <p:pic>
        <p:nvPicPr>
          <p:cNvPr id="5" name="Picture Placeholder 4" descr="Billing.png"/>
          <p:cNvPicPr>
            <a:picLocks noGrp="1" noChangeAspect="1"/>
          </p:cNvPicPr>
          <p:nvPr>
            <p:ph type="pic" idx="1"/>
          </p:nvPr>
        </p:nvPicPr>
        <p:blipFill>
          <a:blip r:embed="rId2">
            <a:extLst>
              <a:ext uri="{28A0092B-C50C-407E-A947-70E740481C1C}">
                <a14:useLocalDpi xmlns:a14="http://schemas.microsoft.com/office/drawing/2010/main" val="0"/>
              </a:ext>
            </a:extLst>
          </a:blip>
          <a:srcRect l="9180" r="9180"/>
          <a:stretch>
            <a:fillRect/>
          </a:stretch>
        </p:blipFill>
        <p:spPr/>
      </p:pic>
      <p:sp>
        <p:nvSpPr>
          <p:cNvPr id="3" name="Content Placeholder 2"/>
          <p:cNvSpPr>
            <a:spLocks noGrp="1"/>
          </p:cNvSpPr>
          <p:nvPr>
            <p:ph type="body" sz="half" idx="2"/>
          </p:nvPr>
        </p:nvSpPr>
        <p:spPr>
          <a:xfrm>
            <a:off x="200526" y="990599"/>
            <a:ext cx="2618874" cy="5386137"/>
          </a:xfrm>
        </p:spPr>
        <p:txBody>
          <a:bodyPr>
            <a:normAutofit fontScale="62500" lnSpcReduction="20000"/>
          </a:bodyPr>
          <a:lstStyle/>
          <a:p>
            <a:pPr algn="ctr"/>
            <a:r>
              <a:rPr lang="en-US" sz="3500" b="1" dirty="0" smtClean="0"/>
              <a:t>New Challenges in Medicine</a:t>
            </a:r>
          </a:p>
          <a:p>
            <a:pPr algn="ctr"/>
            <a:endParaRPr lang="en-US" sz="1500" b="1" dirty="0" smtClean="0"/>
          </a:p>
          <a:p>
            <a:r>
              <a:rPr lang="en-US" sz="2800" dirty="0" smtClean="0"/>
              <a:t>*Third party payers guiding the limits of medical practice</a:t>
            </a:r>
          </a:p>
          <a:p>
            <a:r>
              <a:rPr lang="en-US" sz="2800" dirty="0" smtClean="0"/>
              <a:t>*Rapid advancement of medical technology -&gt; longer lives, but at what cost?</a:t>
            </a:r>
          </a:p>
          <a:p>
            <a:r>
              <a:rPr lang="en-US" sz="2800" dirty="0" smtClean="0"/>
              <a:t>*Issues of equity, justice, access to care, and the treatment of vulnerable populations</a:t>
            </a:r>
          </a:p>
          <a:p>
            <a:r>
              <a:rPr lang="en-US" sz="2800" dirty="0" smtClean="0"/>
              <a:t>*Developments in beginning and end of life care are changing the face of medicine, law, and politics</a:t>
            </a:r>
          </a:p>
          <a:p>
            <a:pPr marL="0" indent="0" algn="ctr">
              <a:buNone/>
            </a:pPr>
            <a:endParaRPr lang="en-US" sz="2800" i="1" dirty="0" smtClean="0"/>
          </a:p>
          <a:p>
            <a:pPr marL="114300" indent="0">
              <a:buNone/>
            </a:pPr>
            <a:endParaRPr lang="en-US" dirty="0"/>
          </a:p>
          <a:p>
            <a:pPr marL="114300" indent="0">
              <a:buNone/>
            </a:pPr>
            <a:endParaRPr lang="en-US" sz="2600" b="1" i="1" dirty="0"/>
          </a:p>
        </p:txBody>
      </p:sp>
      <p:sp>
        <p:nvSpPr>
          <p:cNvPr id="6" name="Slide Number Placeholder 5"/>
          <p:cNvSpPr>
            <a:spLocks noGrp="1"/>
          </p:cNvSpPr>
          <p:nvPr>
            <p:ph type="sldNum" sz="quarter" idx="12"/>
          </p:nvPr>
        </p:nvSpPr>
        <p:spPr/>
        <p:txBody>
          <a:bodyPr/>
          <a:lstStyle/>
          <a:p>
            <a:fld id="{555FC7E0-9509-8448-A354-D456ED962F49}" type="slidenum">
              <a:rPr lang="en-US" smtClean="0">
                <a:solidFill>
                  <a:srgbClr val="8CADAE">
                    <a:shade val="75000"/>
                  </a:srgbClr>
                </a:solidFill>
                <a:latin typeface="Georgia"/>
              </a:rPr>
              <a:pPr/>
              <a:t>36</a:t>
            </a:fld>
            <a:endParaRPr lang="en-US">
              <a:solidFill>
                <a:srgbClr val="8CADAE">
                  <a:shade val="75000"/>
                </a:srgbClr>
              </a:solidFill>
              <a:latin typeface="Georgia"/>
            </a:endParaRPr>
          </a:p>
        </p:txBody>
      </p:sp>
    </p:spTree>
    <p:extLst>
      <p:ext uri="{BB962C8B-B14F-4D97-AF65-F5344CB8AC3E}">
        <p14:creationId xmlns:p14="http://schemas.microsoft.com/office/powerpoint/2010/main" val="807978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solidFill>
                  <a:schemeClr val="accent6"/>
                </a:solidFill>
              </a:rPr>
              <a:t>Call to Action</a:t>
            </a:r>
            <a:endParaRPr lang="en-US" sz="4400" dirty="0">
              <a:solidFill>
                <a:schemeClr val="accent6"/>
              </a:solidFill>
            </a:endParaRPr>
          </a:p>
        </p:txBody>
      </p:sp>
      <p:sp>
        <p:nvSpPr>
          <p:cNvPr id="3" name="Content Placeholder 2"/>
          <p:cNvSpPr>
            <a:spLocks noGrp="1"/>
          </p:cNvSpPr>
          <p:nvPr>
            <p:ph idx="1"/>
          </p:nvPr>
        </p:nvSpPr>
        <p:spPr>
          <a:xfrm>
            <a:off x="301752" y="1600199"/>
            <a:ext cx="8534400" cy="5006819"/>
          </a:xfrm>
        </p:spPr>
        <p:txBody>
          <a:bodyPr>
            <a:normAutofit fontScale="85000" lnSpcReduction="10000"/>
          </a:bodyPr>
          <a:lstStyle/>
          <a:p>
            <a:r>
              <a:rPr lang="en-US" sz="2800" dirty="0" smtClean="0"/>
              <a:t>Need to study the participation of the medical community in the abrogation of ethics that took place in WWII </a:t>
            </a:r>
          </a:p>
          <a:p>
            <a:r>
              <a:rPr lang="en-US" sz="2800" dirty="0" smtClean="0"/>
              <a:t>Importance of clearly delineating roles, responsibilities and moral obligations of physicians and guiding principles of medical practice</a:t>
            </a:r>
          </a:p>
          <a:p>
            <a:pPr marL="114300" indent="0">
              <a:buNone/>
            </a:pPr>
            <a:endParaRPr lang="en-US" sz="1400" dirty="0" smtClean="0"/>
          </a:p>
          <a:p>
            <a:pPr marL="114300" indent="0" algn="r">
              <a:buNone/>
            </a:pPr>
            <a:r>
              <a:rPr lang="en-US" sz="2600" i="1" dirty="0" smtClean="0"/>
              <a:t>       “Every medical student should become fully</a:t>
            </a:r>
          </a:p>
          <a:p>
            <a:pPr marL="114300" indent="0" algn="r">
              <a:buNone/>
            </a:pPr>
            <a:r>
              <a:rPr lang="en-US" sz="2600" i="1" dirty="0" smtClean="0"/>
              <a:t> cognizant of the disastrous consequences that </a:t>
            </a:r>
          </a:p>
          <a:p>
            <a:pPr marL="114300" indent="0" algn="r">
              <a:buNone/>
            </a:pPr>
            <a:r>
              <a:rPr lang="en-US" sz="2600" i="1" dirty="0" smtClean="0"/>
              <a:t>stemmed from the failure of German doctors</a:t>
            </a:r>
          </a:p>
          <a:p>
            <a:pPr marL="114300" indent="0" algn="r">
              <a:buNone/>
            </a:pPr>
            <a:r>
              <a:rPr lang="en-US" sz="2600" i="1" dirty="0" smtClean="0"/>
              <a:t> to adhere to the fundamental admonition of </a:t>
            </a:r>
          </a:p>
          <a:p>
            <a:pPr marL="114300" indent="0" algn="r">
              <a:buNone/>
            </a:pPr>
            <a:r>
              <a:rPr lang="en-US" sz="2600" i="1" dirty="0" smtClean="0"/>
              <a:t>their calling: </a:t>
            </a:r>
            <a:r>
              <a:rPr lang="en-US" sz="2600" i="1" dirty="0" err="1" smtClean="0"/>
              <a:t>primum</a:t>
            </a:r>
            <a:r>
              <a:rPr lang="en-US" sz="2600" i="1" dirty="0" smtClean="0"/>
              <a:t> non </a:t>
            </a:r>
            <a:r>
              <a:rPr lang="en-US" sz="2600" i="1" dirty="0" err="1" smtClean="0"/>
              <a:t>nocere</a:t>
            </a:r>
            <a:r>
              <a:rPr lang="en-US" sz="2600" i="1" dirty="0" smtClean="0"/>
              <a:t>—</a:t>
            </a:r>
          </a:p>
          <a:p>
            <a:pPr marL="114300" indent="0" algn="r">
              <a:buNone/>
            </a:pPr>
            <a:r>
              <a:rPr lang="en-US" sz="3100" b="1" i="1" dirty="0" smtClean="0"/>
              <a:t>first do no harm.</a:t>
            </a:r>
            <a:r>
              <a:rPr lang="en-US" sz="2600" i="1" dirty="0" smtClean="0"/>
              <a:t>” </a:t>
            </a:r>
          </a:p>
          <a:p>
            <a:pPr marL="114300" indent="0" algn="ctr">
              <a:buNone/>
            </a:pPr>
            <a:endParaRPr lang="en-US" sz="1300" i="1" dirty="0" smtClean="0"/>
          </a:p>
          <a:p>
            <a:pPr marL="114300" indent="0">
              <a:buNone/>
            </a:pPr>
            <a:r>
              <a:rPr lang="en-US" sz="1400" dirty="0" smtClean="0"/>
              <a:t>*Jordan J. Cohen, (2010). Medical Professionalism: Lessons from the Holocaust. In </a:t>
            </a:r>
            <a:r>
              <a:rPr lang="en-US" sz="1400" i="1" dirty="0" smtClean="0"/>
              <a:t>Medicine After the Holocaust: From the Human Genome to the Master Race and Beyond, </a:t>
            </a:r>
            <a:r>
              <a:rPr lang="en-US" sz="1400" dirty="0" smtClean="0"/>
              <a:t>ed. Sheldon </a:t>
            </a:r>
            <a:r>
              <a:rPr lang="en-US" sz="1400" dirty="0" err="1" smtClean="0"/>
              <a:t>Rubenfeld</a:t>
            </a:r>
            <a:r>
              <a:rPr lang="en-US" sz="1400" dirty="0"/>
              <a:t>,</a:t>
            </a:r>
            <a:r>
              <a:rPr lang="en-US" sz="1400" i="1" dirty="0" smtClean="0"/>
              <a:t> </a:t>
            </a:r>
            <a:r>
              <a:rPr lang="en-US" sz="1400" dirty="0" smtClean="0"/>
              <a:t>p. 207.</a:t>
            </a:r>
          </a:p>
          <a:p>
            <a:pPr marL="114300" indent="0">
              <a:buNone/>
            </a:pPr>
            <a:endParaRPr lang="en-US" dirty="0"/>
          </a:p>
        </p:txBody>
      </p:sp>
      <p:pic>
        <p:nvPicPr>
          <p:cNvPr id="4" name="Picture 3" descr="call_to_action_ic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164" y="3645931"/>
            <a:ext cx="2200832" cy="2200832"/>
          </a:xfrm>
          <a:prstGeom prst="rect">
            <a:avLst/>
          </a:prstGeom>
        </p:spPr>
      </p:pic>
      <p:sp>
        <p:nvSpPr>
          <p:cNvPr id="6" name="Slide Number Placeholder 5"/>
          <p:cNvSpPr>
            <a:spLocks noGrp="1"/>
          </p:cNvSpPr>
          <p:nvPr>
            <p:ph type="sldNum" sz="quarter" idx="12"/>
          </p:nvPr>
        </p:nvSpPr>
        <p:spPr/>
        <p:txBody>
          <a:bodyPr/>
          <a:lstStyle/>
          <a:p>
            <a:fld id="{555FC7E0-9509-8448-A354-D456ED962F49}" type="slidenum">
              <a:rPr lang="en-US" smtClean="0">
                <a:solidFill>
                  <a:srgbClr val="8CADAE">
                    <a:shade val="75000"/>
                  </a:srgbClr>
                </a:solidFill>
                <a:latin typeface="Georgia"/>
              </a:rPr>
              <a:pPr/>
              <a:t>37</a:t>
            </a:fld>
            <a:endParaRPr lang="en-US">
              <a:solidFill>
                <a:srgbClr val="8CADAE">
                  <a:shade val="75000"/>
                </a:srgbClr>
              </a:solidFill>
              <a:latin typeface="Georgia"/>
            </a:endParaRPr>
          </a:p>
        </p:txBody>
      </p:sp>
    </p:spTree>
    <p:extLst>
      <p:ext uri="{BB962C8B-B14F-4D97-AF65-F5344CB8AC3E}">
        <p14:creationId xmlns:p14="http://schemas.microsoft.com/office/powerpoint/2010/main" val="4850195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16304" y="2649044"/>
            <a:ext cx="8909469" cy="3917892"/>
          </a:xfrm>
        </p:spPr>
        <p:txBody>
          <a:bodyPr>
            <a:normAutofit/>
          </a:bodyPr>
          <a:lstStyle/>
          <a:p>
            <a:r>
              <a:rPr lang="en-US" dirty="0" smtClean="0"/>
              <a:t>Thank you for participating in our webinar!  </a:t>
            </a:r>
          </a:p>
          <a:p>
            <a:endParaRPr lang="en-US" dirty="0"/>
          </a:p>
          <a:p>
            <a:r>
              <a:rPr lang="en-US" dirty="0" smtClean="0"/>
              <a:t>In order to preserve the memory of those who lost their lives during the holocaust, our educational programming is offered free of charge. If you enjoyed this program and would like to support </a:t>
            </a:r>
            <a:r>
              <a:rPr lang="en-US" dirty="0" err="1" smtClean="0"/>
              <a:t>mimeh’s</a:t>
            </a:r>
            <a:r>
              <a:rPr lang="en-US" dirty="0" smtClean="0"/>
              <a:t> mission, please consider donating today at</a:t>
            </a:r>
          </a:p>
          <a:p>
            <a:r>
              <a:rPr lang="en-US" dirty="0" smtClean="0"/>
              <a:t> </a:t>
            </a:r>
            <a:r>
              <a:rPr lang="en-US" dirty="0" err="1" smtClean="0">
                <a:solidFill>
                  <a:srgbClr val="3366FF"/>
                </a:solidFill>
              </a:rPr>
              <a:t>WWW.MIMEH.org</a:t>
            </a:r>
            <a:r>
              <a:rPr lang="en-US" dirty="0" smtClean="0">
                <a:solidFill>
                  <a:srgbClr val="3366FF"/>
                </a:solidFill>
              </a:rPr>
              <a:t> </a:t>
            </a:r>
          </a:p>
          <a:p>
            <a:endParaRPr lang="en-US" dirty="0"/>
          </a:p>
          <a:p>
            <a:endParaRPr lang="en-US" dirty="0" smtClean="0"/>
          </a:p>
          <a:p>
            <a:r>
              <a:rPr lang="en-US" dirty="0" smtClean="0"/>
              <a:t>Next Webinar: </a:t>
            </a:r>
            <a:r>
              <a:rPr lang="en-US" dirty="0" err="1" smtClean="0"/>
              <a:t>april</a:t>
            </a:r>
            <a:r>
              <a:rPr lang="en-US" dirty="0" smtClean="0"/>
              <a:t> 18, 2016- 12:00 pm </a:t>
            </a:r>
            <a:r>
              <a:rPr lang="en-US" dirty="0" err="1" smtClean="0"/>
              <a:t>est</a:t>
            </a:r>
            <a:endParaRPr lang="en-US" dirty="0" smtClean="0"/>
          </a:p>
          <a:p>
            <a:r>
              <a:rPr lang="en-US" dirty="0" smtClean="0"/>
              <a:t>human genetics: from eugenics to the human genome project and beyond- </a:t>
            </a:r>
            <a:r>
              <a:rPr lang="en-US" dirty="0" err="1" smtClean="0"/>
              <a:t>tessa</a:t>
            </a:r>
            <a:r>
              <a:rPr lang="en-US" dirty="0" smtClean="0"/>
              <a:t> </a:t>
            </a:r>
            <a:r>
              <a:rPr lang="en-US" dirty="0" err="1" smtClean="0"/>
              <a:t>chelouche</a:t>
            </a:r>
            <a:r>
              <a:rPr lang="en-US" dirty="0" smtClean="0"/>
              <a:t>, m.d.</a:t>
            </a:r>
            <a:endParaRPr lang="en-US" dirty="0"/>
          </a:p>
        </p:txBody>
      </p:sp>
      <p:sp>
        <p:nvSpPr>
          <p:cNvPr id="4" name="Title 3"/>
          <p:cNvSpPr>
            <a:spLocks noGrp="1"/>
          </p:cNvSpPr>
          <p:nvPr>
            <p:ph type="title"/>
          </p:nvPr>
        </p:nvSpPr>
        <p:spPr>
          <a:xfrm>
            <a:off x="187158" y="307474"/>
            <a:ext cx="8662735" cy="1881142"/>
          </a:xfrm>
        </p:spPr>
        <p:txBody>
          <a:bodyPr>
            <a:normAutofit fontScale="90000"/>
          </a:bodyPr>
          <a:lstStyle/>
          <a:p>
            <a:pPr algn="r"/>
            <a:r>
              <a:rPr lang="en-US" dirty="0" smtClean="0"/>
              <a:t>     Maimonides Institute for </a:t>
            </a:r>
            <a:br>
              <a:rPr lang="en-US" dirty="0" smtClean="0"/>
            </a:br>
            <a:r>
              <a:rPr lang="en-US" dirty="0" smtClean="0"/>
              <a:t>Medicine, Ethics and </a:t>
            </a:r>
            <a:br>
              <a:rPr lang="en-US" dirty="0" smtClean="0"/>
            </a:br>
            <a:r>
              <a:rPr lang="en-US" dirty="0" smtClean="0"/>
              <a:t>the Holocaust</a:t>
            </a:r>
            <a:endParaRPr lang="en-US" dirty="0"/>
          </a:p>
        </p:txBody>
      </p:sp>
      <p:pic>
        <p:nvPicPr>
          <p:cNvPr id="2" name="Picture 1" descr="caduceu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05" y="106815"/>
            <a:ext cx="2918542" cy="2189879"/>
          </a:xfrm>
          <a:prstGeom prst="rect">
            <a:avLst/>
          </a:prstGeom>
        </p:spPr>
      </p:pic>
      <p:sp>
        <p:nvSpPr>
          <p:cNvPr id="6" name="Slide Number Placeholder 5"/>
          <p:cNvSpPr>
            <a:spLocks noGrp="1"/>
          </p:cNvSpPr>
          <p:nvPr>
            <p:ph type="sldNum" sz="quarter" idx="12"/>
          </p:nvPr>
        </p:nvSpPr>
        <p:spPr/>
        <p:txBody>
          <a:bodyPr/>
          <a:lstStyle/>
          <a:p>
            <a:fld id="{D7E63A33-8271-4DD0-9C48-789913D7C115}" type="slidenum">
              <a:rPr lang="en-US" smtClean="0">
                <a:solidFill>
                  <a:srgbClr val="8CADAE">
                    <a:shade val="75000"/>
                  </a:srgbClr>
                </a:solidFill>
                <a:latin typeface="Georgia"/>
              </a:rPr>
              <a:pPr/>
              <a:t>38</a:t>
            </a:fld>
            <a:endParaRPr lang="en-US">
              <a:solidFill>
                <a:srgbClr val="8CADAE">
                  <a:shade val="75000"/>
                </a:srgbClr>
              </a:solidFill>
              <a:latin typeface="Georgia"/>
            </a:endParaRPr>
          </a:p>
        </p:txBody>
      </p:sp>
    </p:spTree>
    <p:extLst>
      <p:ext uri="{BB962C8B-B14F-4D97-AF65-F5344CB8AC3E}">
        <p14:creationId xmlns:p14="http://schemas.microsoft.com/office/powerpoint/2010/main" val="28299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399"/>
            <a:ext cx="6400800" cy="3414184"/>
          </a:xfrm>
        </p:spPr>
        <p:txBody>
          <a:bodyPr>
            <a:normAutofit/>
          </a:bodyPr>
          <a:lstStyle/>
          <a:p>
            <a:r>
              <a:rPr lang="en-US" sz="2000" dirty="0" smtClean="0"/>
              <a:t>Dr. </a:t>
            </a:r>
            <a:r>
              <a:rPr lang="en-US" sz="2000" dirty="0" err="1" smtClean="0"/>
              <a:t>stacy</a:t>
            </a:r>
            <a:r>
              <a:rPr lang="en-US" sz="2000" dirty="0" smtClean="0"/>
              <a:t> </a:t>
            </a:r>
            <a:r>
              <a:rPr lang="en-US" sz="2000" dirty="0" err="1" smtClean="0"/>
              <a:t>perlstein</a:t>
            </a:r>
            <a:r>
              <a:rPr lang="en-US" sz="2000" dirty="0" smtClean="0"/>
              <a:t> </a:t>
            </a:r>
            <a:r>
              <a:rPr lang="en-US" sz="2000" dirty="0" err="1" smtClean="0"/>
              <a:t>gallin</a:t>
            </a:r>
            <a:endParaRPr lang="en-US" sz="2000" dirty="0" smtClean="0"/>
          </a:p>
          <a:p>
            <a:endParaRPr lang="en-US" sz="2000" dirty="0"/>
          </a:p>
          <a:p>
            <a:r>
              <a:rPr lang="en-US" sz="2000" dirty="0" smtClean="0"/>
              <a:t>Founder and director</a:t>
            </a:r>
          </a:p>
          <a:p>
            <a:endParaRPr lang="en-US" sz="2000" dirty="0" smtClean="0"/>
          </a:p>
          <a:p>
            <a:r>
              <a:rPr lang="en-US" sz="2000" dirty="0" smtClean="0"/>
              <a:t>Maimonides institute for medicine, ethics and the Holocaust </a:t>
            </a:r>
          </a:p>
          <a:p>
            <a:endParaRPr lang="en-US" sz="2000" dirty="0" smtClean="0"/>
          </a:p>
          <a:p>
            <a:r>
              <a:rPr lang="en-US" sz="2000" dirty="0" err="1" smtClean="0"/>
              <a:t>www.mimeh.org</a:t>
            </a:r>
            <a:r>
              <a:rPr lang="en-US" sz="2000" dirty="0" smtClean="0"/>
              <a:t> </a:t>
            </a:r>
            <a:endParaRPr lang="en-US" sz="2000" dirty="0"/>
          </a:p>
        </p:txBody>
      </p:sp>
      <p:sp>
        <p:nvSpPr>
          <p:cNvPr id="2" name="Title 1"/>
          <p:cNvSpPr>
            <a:spLocks noGrp="1"/>
          </p:cNvSpPr>
          <p:nvPr>
            <p:ph type="ctrTitle"/>
          </p:nvPr>
        </p:nvSpPr>
        <p:spPr>
          <a:xfrm>
            <a:off x="338667" y="381000"/>
            <a:ext cx="8519583" cy="1752600"/>
          </a:xfrm>
        </p:spPr>
        <p:txBody>
          <a:bodyPr>
            <a:noAutofit/>
          </a:bodyPr>
          <a:lstStyle/>
          <a:p>
            <a:r>
              <a:rPr lang="en-US" sz="4000" dirty="0" smtClean="0">
                <a:solidFill>
                  <a:schemeClr val="accent6"/>
                </a:solidFill>
              </a:rPr>
              <a:t>Medicine, Ethics and the Holocaust: Reflecting on the Past to </a:t>
            </a:r>
            <a:br>
              <a:rPr lang="en-US" sz="4000" dirty="0" smtClean="0">
                <a:solidFill>
                  <a:schemeClr val="accent6"/>
                </a:solidFill>
              </a:rPr>
            </a:br>
            <a:r>
              <a:rPr lang="en-US" sz="4000" dirty="0" smtClean="0">
                <a:solidFill>
                  <a:schemeClr val="accent6"/>
                </a:solidFill>
              </a:rPr>
              <a:t>Protect the Future</a:t>
            </a:r>
            <a:endParaRPr lang="en-US" sz="4000" dirty="0">
              <a:solidFill>
                <a:schemeClr val="accent6"/>
              </a:solidFill>
            </a:endParaRPr>
          </a:p>
        </p:txBody>
      </p:sp>
    </p:spTree>
    <p:extLst>
      <p:ext uri="{BB962C8B-B14F-4D97-AF65-F5344CB8AC3E}">
        <p14:creationId xmlns:p14="http://schemas.microsoft.com/office/powerpoint/2010/main" val="2355911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Slide Number Placeholder 2"/>
          <p:cNvSpPr>
            <a:spLocks noGrp="1"/>
          </p:cNvSpPr>
          <p:nvPr>
            <p:ph type="sldNum" sz="quarter" idx="12"/>
          </p:nvPr>
        </p:nvSpPr>
        <p:spPr/>
        <p:txBody>
          <a:bodyPr/>
          <a:lstStyle/>
          <a:p>
            <a:fld id="{555FC7E0-9509-8448-A354-D456ED962F49}" type="slidenum">
              <a:rPr lang="en-US" smtClean="0">
                <a:solidFill>
                  <a:srgbClr val="8CADAE">
                    <a:shade val="75000"/>
                  </a:srgbClr>
                </a:solidFill>
                <a:latin typeface="Georgia"/>
              </a:rPr>
              <a:pPr/>
              <a:t>5</a:t>
            </a:fld>
            <a:endParaRPr lang="en-US">
              <a:solidFill>
                <a:srgbClr val="8CADAE">
                  <a:shade val="75000"/>
                </a:srgbClr>
              </a:solidFill>
              <a:latin typeface="Georgia"/>
            </a:endParaRPr>
          </a:p>
        </p:txBody>
      </p:sp>
      <p:sp>
        <p:nvSpPr>
          <p:cNvPr id="4" name="Content Placeholder 3"/>
          <p:cNvSpPr>
            <a:spLocks noGrp="1"/>
          </p:cNvSpPr>
          <p:nvPr>
            <p:ph sz="quarter" idx="1"/>
          </p:nvPr>
        </p:nvSpPr>
        <p:spPr>
          <a:xfrm>
            <a:off x="301752" y="1461578"/>
            <a:ext cx="8503920" cy="4572000"/>
          </a:xfrm>
        </p:spPr>
        <p:txBody>
          <a:bodyPr>
            <a:noAutofit/>
          </a:bodyPr>
          <a:lstStyle/>
          <a:p>
            <a:pPr marL="0" indent="0">
              <a:buNone/>
            </a:pPr>
            <a:r>
              <a:rPr lang="en-US" sz="2400" dirty="0" smtClean="0"/>
              <a:t>This activity is not commercially supported.  Support is provided by Maimonides Institute for Medicine, Ethics and the Holocaust.</a:t>
            </a:r>
          </a:p>
          <a:p>
            <a:pPr marL="0" indent="0">
              <a:buNone/>
            </a:pPr>
            <a:endParaRPr lang="en-US" sz="1400" dirty="0"/>
          </a:p>
          <a:p>
            <a:r>
              <a:rPr lang="en-US" sz="2000" b="1" dirty="0"/>
              <a:t>Dr. Stacy Perlstein Gallin </a:t>
            </a:r>
            <a:r>
              <a:rPr lang="en-US" sz="2000" dirty="0" smtClean="0"/>
              <a:t>has nothing to disclose</a:t>
            </a:r>
          </a:p>
          <a:p>
            <a:endParaRPr lang="en-US" sz="2000" dirty="0"/>
          </a:p>
          <a:p>
            <a:r>
              <a:rPr lang="en-US" sz="2000" b="1" dirty="0" smtClean="0"/>
              <a:t>MedEDirect</a:t>
            </a:r>
            <a:endParaRPr lang="en-US" sz="2000" dirty="0"/>
          </a:p>
          <a:p>
            <a:pPr lvl="1"/>
            <a:r>
              <a:rPr lang="en-US" sz="1800" dirty="0"/>
              <a:t>Thomas Zimmerman, PhD (</a:t>
            </a:r>
            <a:r>
              <a:rPr lang="en-US" sz="1800" dirty="0" smtClean="0"/>
              <a:t>Reviewer has </a:t>
            </a:r>
            <a:r>
              <a:rPr lang="en-US" sz="1800" dirty="0"/>
              <a:t>nothing to disclose.</a:t>
            </a:r>
          </a:p>
          <a:p>
            <a:pPr lvl="1"/>
            <a:r>
              <a:rPr lang="en-US" sz="1800" dirty="0" smtClean="0"/>
              <a:t>John </a:t>
            </a:r>
            <a:r>
              <a:rPr lang="en-US" sz="1800" dirty="0"/>
              <a:t>Zitel (</a:t>
            </a:r>
            <a:r>
              <a:rPr lang="en-US" sz="1800" dirty="0" smtClean="0"/>
              <a:t>Content/Reviewer) </a:t>
            </a:r>
            <a:r>
              <a:rPr lang="en-US" sz="1800" dirty="0"/>
              <a:t>has nothing to disclose</a:t>
            </a:r>
          </a:p>
          <a:p>
            <a:pPr lvl="1"/>
            <a:r>
              <a:rPr lang="en-US" sz="1800" dirty="0"/>
              <a:t>Danielle Amodio (</a:t>
            </a:r>
            <a:r>
              <a:rPr lang="en-US" sz="1800" dirty="0" smtClean="0"/>
              <a:t>Planner) </a:t>
            </a:r>
            <a:r>
              <a:rPr lang="en-US" sz="1800" dirty="0"/>
              <a:t>has nothing to disclose</a:t>
            </a:r>
            <a:r>
              <a:rPr lang="en-US" sz="1800" dirty="0" smtClean="0"/>
              <a:t>.</a:t>
            </a:r>
          </a:p>
          <a:p>
            <a:pPr marL="274320" lvl="1" indent="0">
              <a:buNone/>
            </a:pPr>
            <a:endParaRPr lang="en-US" sz="1800" dirty="0"/>
          </a:p>
          <a:p>
            <a:pPr marL="274320" lvl="1" indent="0">
              <a:buNone/>
            </a:pPr>
            <a:r>
              <a:rPr lang="en-US" sz="1800" dirty="0"/>
              <a:t>A copy of MedEDirect’s policy on resolving conflicts of interest can be found at </a:t>
            </a:r>
            <a:r>
              <a:rPr lang="en-US" sz="1800" u="sng" dirty="0">
                <a:hlinkClick r:id="rId2"/>
              </a:rPr>
              <a:t>www.mededirect.org/faculty.</a:t>
            </a:r>
            <a:endParaRPr lang="en-US" sz="1800" dirty="0" smtClean="0"/>
          </a:p>
        </p:txBody>
      </p:sp>
    </p:spTree>
    <p:extLst>
      <p:ext uri="{BB962C8B-B14F-4D97-AF65-F5344CB8AC3E}">
        <p14:creationId xmlns:p14="http://schemas.microsoft.com/office/powerpoint/2010/main" val="3977880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Introduction</a:t>
            </a:r>
            <a:endParaRPr lang="en-US" dirty="0">
              <a:solidFill>
                <a:schemeClr val="accent6"/>
              </a:solidFill>
            </a:endParaRPr>
          </a:p>
        </p:txBody>
      </p:sp>
      <p:sp>
        <p:nvSpPr>
          <p:cNvPr id="3" name="Content Placeholder 2"/>
          <p:cNvSpPr>
            <a:spLocks noGrp="1"/>
          </p:cNvSpPr>
          <p:nvPr>
            <p:ph sz="quarter" idx="1"/>
          </p:nvPr>
        </p:nvSpPr>
        <p:spPr>
          <a:xfrm>
            <a:off x="105841" y="1527048"/>
            <a:ext cx="8983578" cy="4809584"/>
          </a:xfrm>
        </p:spPr>
        <p:txBody>
          <a:bodyPr>
            <a:normAutofit/>
          </a:bodyPr>
          <a:lstStyle/>
          <a:p>
            <a:r>
              <a:rPr lang="en-US" dirty="0" smtClean="0"/>
              <a:t>Maimonides Institute for Medicine, Ethics and the Holocaust (</a:t>
            </a:r>
            <a:r>
              <a:rPr lang="en-US" dirty="0" smtClean="0">
                <a:hlinkClick r:id="rId2"/>
              </a:rPr>
              <a:t>www.mimeh.com</a:t>
            </a:r>
            <a:r>
              <a:rPr lang="en-US" dirty="0" smtClean="0"/>
              <a:t>)</a:t>
            </a:r>
          </a:p>
          <a:p>
            <a:r>
              <a:rPr lang="en-US" dirty="0"/>
              <a:t>Mission: explore the ethical implications of the medical transgressions that took place during the Holocaust for modern scientific theory, medical practice, healthcare policy, and human rights </a:t>
            </a:r>
            <a:r>
              <a:rPr lang="en-US" dirty="0" smtClean="0"/>
              <a:t>endeavors</a:t>
            </a:r>
          </a:p>
          <a:p>
            <a:r>
              <a:rPr lang="en-US" dirty="0" smtClean="0"/>
              <a:t>Series of six webinars</a:t>
            </a:r>
          </a:p>
          <a:p>
            <a:endParaRPr lang="en-US" dirty="0" smtClean="0"/>
          </a:p>
          <a:p>
            <a:pPr marL="0" indent="0" algn="ctr">
              <a:buNone/>
            </a:pPr>
            <a:endParaRPr lang="en-US" sz="3200" i="1" dirty="0" smtClean="0"/>
          </a:p>
          <a:p>
            <a:pPr marL="0" indent="0" algn="ctr">
              <a:buNone/>
            </a:pPr>
            <a:r>
              <a:rPr lang="en-US" sz="3200" b="1" i="1" dirty="0" smtClean="0">
                <a:solidFill>
                  <a:schemeClr val="accent6"/>
                </a:solidFill>
              </a:rPr>
              <a:t>Remember the Past; Protect the Future</a:t>
            </a:r>
            <a:endParaRPr lang="en-US" sz="3200" b="1" i="1" dirty="0">
              <a:solidFill>
                <a:schemeClr val="accent6"/>
              </a:solidFill>
            </a:endParaRPr>
          </a:p>
        </p:txBody>
      </p:sp>
      <p:pic>
        <p:nvPicPr>
          <p:cNvPr id="5" name="Picture 4" descr="caduceu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2848" y="4467571"/>
            <a:ext cx="1778309" cy="1334324"/>
          </a:xfrm>
          <a:prstGeom prst="rect">
            <a:avLst/>
          </a:prstGeom>
        </p:spPr>
      </p:pic>
      <p:sp>
        <p:nvSpPr>
          <p:cNvPr id="6" name="Slide Number Placeholder 5"/>
          <p:cNvSpPr>
            <a:spLocks noGrp="1"/>
          </p:cNvSpPr>
          <p:nvPr>
            <p:ph type="sldNum" sz="quarter" idx="12"/>
          </p:nvPr>
        </p:nvSpPr>
        <p:spPr/>
        <p:txBody>
          <a:bodyPr/>
          <a:lstStyle/>
          <a:p>
            <a:fld id="{555FC7E0-9509-8448-A354-D456ED962F49}" type="slidenum">
              <a:rPr lang="en-US" smtClean="0">
                <a:solidFill>
                  <a:srgbClr val="8CADAE">
                    <a:shade val="75000"/>
                  </a:srgbClr>
                </a:solidFill>
                <a:latin typeface="Georgia"/>
              </a:rPr>
              <a:pPr/>
              <a:t>6</a:t>
            </a:fld>
            <a:endParaRPr lang="en-US">
              <a:solidFill>
                <a:srgbClr val="8CADAE">
                  <a:shade val="75000"/>
                </a:srgbClr>
              </a:solidFill>
              <a:latin typeface="Georgia"/>
            </a:endParaRPr>
          </a:p>
        </p:txBody>
      </p:sp>
    </p:spTree>
    <p:extLst>
      <p:ext uri="{BB962C8B-B14F-4D97-AF65-F5344CB8AC3E}">
        <p14:creationId xmlns:p14="http://schemas.microsoft.com/office/powerpoint/2010/main" val="1879276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33926"/>
          </a:xfrm>
        </p:spPr>
        <p:txBody>
          <a:bodyPr>
            <a:normAutofit fontScale="90000"/>
          </a:bodyPr>
          <a:lstStyle/>
          <a:p>
            <a:r>
              <a:rPr lang="en-US" dirty="0" smtClean="0">
                <a:solidFill>
                  <a:schemeClr val="accent6"/>
                </a:solidFill>
              </a:rPr>
              <a:t>The Holocaust: Medically Sanctioned Genocide</a:t>
            </a:r>
            <a:endParaRPr lang="en-US" dirty="0">
              <a:solidFill>
                <a:schemeClr val="accent6"/>
              </a:solidFill>
            </a:endParaRPr>
          </a:p>
        </p:txBody>
      </p:sp>
      <p:sp>
        <p:nvSpPr>
          <p:cNvPr id="3" name="Content Placeholder 2"/>
          <p:cNvSpPr>
            <a:spLocks noGrp="1"/>
          </p:cNvSpPr>
          <p:nvPr>
            <p:ph sz="quarter" idx="1"/>
          </p:nvPr>
        </p:nvSpPr>
        <p:spPr>
          <a:xfrm>
            <a:off x="301752" y="1684420"/>
            <a:ext cx="8503920" cy="4692287"/>
          </a:xfrm>
        </p:spPr>
        <p:txBody>
          <a:bodyPr>
            <a:normAutofit/>
          </a:bodyPr>
          <a:lstStyle/>
          <a:p>
            <a:pPr marL="0" indent="0">
              <a:buNone/>
            </a:pPr>
            <a:endParaRPr lang="en-US" sz="800" dirty="0" smtClean="0"/>
          </a:p>
          <a:p>
            <a:r>
              <a:rPr lang="en-US" dirty="0" smtClean="0"/>
              <a:t>Social issues transformed into medical problems</a:t>
            </a:r>
          </a:p>
          <a:p>
            <a:r>
              <a:rPr lang="en-US" dirty="0" smtClean="0"/>
              <a:t>People labeled as physically, mentally, or racially inferior based on scientific/medical “evidence”</a:t>
            </a:r>
          </a:p>
          <a:p>
            <a:r>
              <a:rPr lang="en-US" dirty="0" smtClean="0"/>
              <a:t>Rise of eugenics- bettering society by improving human heredity; internationally accepted scientific theory</a:t>
            </a:r>
          </a:p>
          <a:p>
            <a:r>
              <a:rPr lang="en-US" dirty="0" smtClean="0"/>
              <a:t>Science determines who is worthy of living and who should die</a:t>
            </a:r>
          </a:p>
          <a:p>
            <a:r>
              <a:rPr lang="en-US" dirty="0" smtClean="0"/>
              <a:t>Medicine carries out death sentences</a:t>
            </a:r>
            <a:endParaRPr lang="en-US" dirty="0"/>
          </a:p>
        </p:txBody>
      </p:sp>
      <p:sp>
        <p:nvSpPr>
          <p:cNvPr id="5" name="Slide Number Placeholder 4"/>
          <p:cNvSpPr>
            <a:spLocks noGrp="1"/>
          </p:cNvSpPr>
          <p:nvPr>
            <p:ph type="sldNum" sz="quarter" idx="12"/>
          </p:nvPr>
        </p:nvSpPr>
        <p:spPr/>
        <p:txBody>
          <a:bodyPr/>
          <a:lstStyle/>
          <a:p>
            <a:fld id="{555FC7E0-9509-8448-A354-D456ED962F49}" type="slidenum">
              <a:rPr lang="en-US" smtClean="0">
                <a:solidFill>
                  <a:srgbClr val="8CADAE">
                    <a:shade val="75000"/>
                  </a:srgbClr>
                </a:solidFill>
                <a:latin typeface="Georgia"/>
              </a:rPr>
              <a:pPr/>
              <a:t>7</a:t>
            </a:fld>
            <a:endParaRPr lang="en-US">
              <a:solidFill>
                <a:srgbClr val="8CADAE">
                  <a:shade val="75000"/>
                </a:srgbClr>
              </a:solidFill>
              <a:latin typeface="Georgia"/>
            </a:endParaRPr>
          </a:p>
        </p:txBody>
      </p:sp>
    </p:spTree>
    <p:extLst>
      <p:ext uri="{BB962C8B-B14F-4D97-AF65-F5344CB8AC3E}">
        <p14:creationId xmlns:p14="http://schemas.microsoft.com/office/powerpoint/2010/main" val="1385054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solidFill>
              </a:rPr>
              <a:t>The Rise of Eugenics</a:t>
            </a:r>
            <a:endParaRPr lang="en-US" dirty="0">
              <a:solidFill>
                <a:schemeClr val="accent6"/>
              </a:solidFill>
            </a:endParaRPr>
          </a:p>
        </p:txBody>
      </p:sp>
      <p:sp>
        <p:nvSpPr>
          <p:cNvPr id="9" name="Content Placeholder 8"/>
          <p:cNvSpPr>
            <a:spLocks noGrp="1"/>
          </p:cNvSpPr>
          <p:nvPr>
            <p:ph sz="quarter" idx="1"/>
          </p:nvPr>
        </p:nvSpPr>
        <p:spPr/>
        <p:txBody>
          <a:bodyPr>
            <a:normAutofit/>
          </a:bodyPr>
          <a:lstStyle/>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sp>
        <p:nvSpPr>
          <p:cNvPr id="3" name="Content Placeholder 2"/>
          <p:cNvSpPr>
            <a:spLocks noGrp="1"/>
          </p:cNvSpPr>
          <p:nvPr>
            <p:ph type="body" sz="half" idx="4294967295"/>
          </p:nvPr>
        </p:nvSpPr>
        <p:spPr>
          <a:xfrm>
            <a:off x="301752" y="1527049"/>
            <a:ext cx="4350459" cy="5143792"/>
          </a:xfrm>
        </p:spPr>
        <p:txBody>
          <a:bodyPr>
            <a:normAutofit fontScale="25000" lnSpcReduction="20000"/>
          </a:bodyPr>
          <a:lstStyle/>
          <a:p>
            <a:pPr marL="0" indent="0">
              <a:buNone/>
            </a:pPr>
            <a:endParaRPr lang="en-US" sz="1600" dirty="0" smtClean="0"/>
          </a:p>
          <a:p>
            <a:r>
              <a:rPr lang="en-US" sz="8800" dirty="0" smtClean="0"/>
              <a:t>Eugenics was introduced and rapidly popularized internationally as a method of social reform post WW I</a:t>
            </a:r>
          </a:p>
          <a:p>
            <a:pPr marL="0" indent="0">
              <a:buNone/>
            </a:pPr>
            <a:endParaRPr lang="en-US" sz="4000" dirty="0" smtClean="0"/>
          </a:p>
          <a:p>
            <a:r>
              <a:rPr lang="en-US" sz="8800" dirty="0"/>
              <a:t>Eugenics- “the science which deals </a:t>
            </a:r>
            <a:r>
              <a:rPr lang="en-US" sz="8800" dirty="0" smtClean="0"/>
              <a:t>with all </a:t>
            </a:r>
            <a:r>
              <a:rPr lang="en-US" sz="8800" dirty="0"/>
              <a:t>influences that improve the </a:t>
            </a:r>
            <a:r>
              <a:rPr lang="en-US" sz="8800" dirty="0" smtClean="0"/>
              <a:t>inborn qualities </a:t>
            </a:r>
            <a:r>
              <a:rPr lang="en-US" sz="8800" dirty="0"/>
              <a:t>of a race; also with those </a:t>
            </a:r>
            <a:r>
              <a:rPr lang="en-US" sz="8800" dirty="0" smtClean="0"/>
              <a:t>that develop </a:t>
            </a:r>
            <a:r>
              <a:rPr lang="en-US" sz="8800" dirty="0"/>
              <a:t>them to the utmost advantage</a:t>
            </a:r>
            <a:r>
              <a:rPr lang="en-US" sz="8800" dirty="0" smtClean="0"/>
              <a:t>”</a:t>
            </a:r>
          </a:p>
          <a:p>
            <a:pPr marL="0" indent="0">
              <a:buNone/>
            </a:pPr>
            <a:endParaRPr lang="en-US" sz="4000" dirty="0" smtClean="0"/>
          </a:p>
          <a:p>
            <a:r>
              <a:rPr lang="en-US" sz="8800" dirty="0"/>
              <a:t>B</a:t>
            </a:r>
            <a:r>
              <a:rPr lang="en-US" sz="8800" dirty="0" smtClean="0"/>
              <a:t>ettering </a:t>
            </a:r>
            <a:r>
              <a:rPr lang="en-US" sz="8800" dirty="0"/>
              <a:t>society by improving </a:t>
            </a:r>
            <a:r>
              <a:rPr lang="en-US" sz="8800" dirty="0" smtClean="0"/>
              <a:t>human heredity </a:t>
            </a:r>
            <a:r>
              <a:rPr lang="en-US" sz="8800" dirty="0"/>
              <a:t>became an internationally </a:t>
            </a:r>
            <a:r>
              <a:rPr lang="en-US" sz="8800" dirty="0" smtClean="0"/>
              <a:t> accepted </a:t>
            </a:r>
            <a:r>
              <a:rPr lang="en-US" sz="8800" dirty="0"/>
              <a:t>scientific </a:t>
            </a:r>
            <a:r>
              <a:rPr lang="en-US" sz="8800" dirty="0" smtClean="0"/>
              <a:t>theory</a:t>
            </a:r>
          </a:p>
          <a:p>
            <a:endParaRPr lang="en-US" sz="1600" dirty="0" smtClean="0"/>
          </a:p>
          <a:p>
            <a:pPr marL="0" indent="0">
              <a:buNone/>
            </a:pPr>
            <a:endParaRPr lang="en-US" sz="2000" dirty="0" smtClean="0"/>
          </a:p>
          <a:p>
            <a:pPr marL="0" indent="0">
              <a:buNone/>
            </a:pPr>
            <a:r>
              <a:rPr lang="en-US" sz="4800" dirty="0" smtClean="0"/>
              <a:t>Francis </a:t>
            </a:r>
            <a:r>
              <a:rPr lang="en-US" sz="4800" dirty="0"/>
              <a:t>Galton (1904). </a:t>
            </a:r>
            <a:r>
              <a:rPr lang="en-US" sz="4800" dirty="0" smtClean="0"/>
              <a:t>Eugenics</a:t>
            </a:r>
            <a:r>
              <a:rPr lang="en-US" sz="4800" dirty="0"/>
              <a:t>: Its Definition, Scope, and Aims</a:t>
            </a:r>
            <a:r>
              <a:rPr lang="en-US" sz="4800" dirty="0" smtClean="0"/>
              <a:t>.  </a:t>
            </a:r>
            <a:r>
              <a:rPr lang="en-US" sz="4800" i="1" dirty="0" smtClean="0"/>
              <a:t>American </a:t>
            </a:r>
            <a:r>
              <a:rPr lang="en-US" sz="4800" i="1" dirty="0"/>
              <a:t>Journal of Sociology, </a:t>
            </a:r>
            <a:r>
              <a:rPr lang="en-US" sz="4800" dirty="0"/>
              <a:t>10 (1), p. 1</a:t>
            </a:r>
            <a:r>
              <a:rPr lang="en-US" sz="4800" dirty="0" smtClean="0"/>
              <a:t>.</a:t>
            </a:r>
          </a:p>
          <a:p>
            <a:pPr marL="0" indent="0">
              <a:buNone/>
            </a:pPr>
            <a:endParaRPr lang="en-US" sz="3200" dirty="0" smtClean="0"/>
          </a:p>
          <a:p>
            <a:endParaRPr lang="en-US" sz="3200" dirty="0"/>
          </a:p>
          <a:p>
            <a:endParaRPr lang="en-US" sz="3200" dirty="0" smtClean="0"/>
          </a:p>
        </p:txBody>
      </p:sp>
      <p:pic>
        <p:nvPicPr>
          <p:cNvPr id="14" name="Picture 16" descr="C:\Users\User\Documents\Tessa - שואה\2nd Eugenics Conference 19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3204" y="1467697"/>
            <a:ext cx="3375954" cy="489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555FC7E0-9509-8448-A354-D456ED962F49}" type="slidenum">
              <a:rPr lang="en-US" smtClean="0">
                <a:solidFill>
                  <a:srgbClr val="8CADAE">
                    <a:shade val="75000"/>
                  </a:srgbClr>
                </a:solidFill>
                <a:latin typeface="Georgia"/>
              </a:rPr>
              <a:pPr/>
              <a:t>8</a:t>
            </a:fld>
            <a:endParaRPr lang="en-US">
              <a:solidFill>
                <a:srgbClr val="8CADAE">
                  <a:shade val="75000"/>
                </a:srgbClr>
              </a:solidFill>
              <a:latin typeface="Georgia"/>
            </a:endParaRPr>
          </a:p>
        </p:txBody>
      </p:sp>
    </p:spTree>
    <p:extLst>
      <p:ext uri="{BB962C8B-B14F-4D97-AF65-F5344CB8AC3E}">
        <p14:creationId xmlns:p14="http://schemas.microsoft.com/office/powerpoint/2010/main" val="6955890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Eugenics in Germany</a:t>
            </a:r>
            <a:endParaRPr lang="en-US" dirty="0">
              <a:solidFill>
                <a:schemeClr val="accent6"/>
              </a:solidFill>
            </a:endParaRPr>
          </a:p>
        </p:txBody>
      </p:sp>
      <p:sp>
        <p:nvSpPr>
          <p:cNvPr id="3" name="Content Placeholder 2"/>
          <p:cNvSpPr>
            <a:spLocks noGrp="1"/>
          </p:cNvSpPr>
          <p:nvPr>
            <p:ph idx="1"/>
          </p:nvPr>
        </p:nvSpPr>
        <p:spPr>
          <a:xfrm>
            <a:off x="301751" y="1527047"/>
            <a:ext cx="8628353" cy="5010111"/>
          </a:xfrm>
        </p:spPr>
        <p:txBody>
          <a:bodyPr>
            <a:noAutofit/>
          </a:bodyPr>
          <a:lstStyle/>
          <a:p>
            <a:r>
              <a:rPr lang="en-US" sz="2400" i="1" dirty="0" smtClean="0"/>
              <a:t>Volk</a:t>
            </a:r>
            <a:r>
              <a:rPr lang="en-US" sz="2400" dirty="0" smtClean="0"/>
              <a:t>- Germany as a living, breathing organism with its own health and hygiene</a:t>
            </a:r>
          </a:p>
          <a:p>
            <a:r>
              <a:rPr lang="en-US" sz="2400" dirty="0" smtClean="0"/>
              <a:t>Degeneration of Germany -&gt; declining birthrate among the “better, more fit, and productive” class; increasing birthrate among the “physically and/or mentally unfit”</a:t>
            </a:r>
          </a:p>
          <a:p>
            <a:r>
              <a:rPr lang="en-US" sz="2400" dirty="0" smtClean="0"/>
              <a:t>Individuals viewed as parts of a whole- productive members of society ONLY if they could benefit the </a:t>
            </a:r>
            <a:r>
              <a:rPr lang="en-US" sz="2400" i="1" dirty="0" smtClean="0"/>
              <a:t>Volk</a:t>
            </a:r>
          </a:p>
          <a:p>
            <a:r>
              <a:rPr lang="en-US" sz="2400" dirty="0"/>
              <a:t>I</a:t>
            </a:r>
            <a:r>
              <a:rPr lang="en-US" sz="2400" dirty="0" smtClean="0"/>
              <a:t>ndividual rights should be subverted in favor of what is in the best interest of society</a:t>
            </a:r>
          </a:p>
          <a:p>
            <a:r>
              <a:rPr lang="en-US" sz="2400" dirty="0" smtClean="0"/>
              <a:t>Shift: Caring for individual -&gt; Caring for society</a:t>
            </a:r>
          </a:p>
          <a:p>
            <a:r>
              <a:rPr lang="en-US" sz="2400" dirty="0" smtClean="0"/>
              <a:t>Social problems became biological/medical problems</a:t>
            </a:r>
          </a:p>
          <a:p>
            <a:endParaRPr lang="en-US" sz="2400" dirty="0" smtClean="0"/>
          </a:p>
          <a:p>
            <a:pPr marL="0" indent="0">
              <a:buNone/>
            </a:pPr>
            <a:endParaRPr lang="en-US" sz="2000" dirty="0" smtClean="0"/>
          </a:p>
          <a:p>
            <a:endParaRPr lang="en-US" sz="2000" dirty="0"/>
          </a:p>
          <a:p>
            <a:endParaRPr lang="en-US" sz="2800" dirty="0"/>
          </a:p>
        </p:txBody>
      </p:sp>
      <p:sp>
        <p:nvSpPr>
          <p:cNvPr id="5" name="Slide Number Placeholder 4"/>
          <p:cNvSpPr>
            <a:spLocks noGrp="1"/>
          </p:cNvSpPr>
          <p:nvPr>
            <p:ph type="sldNum" sz="quarter" idx="12"/>
          </p:nvPr>
        </p:nvSpPr>
        <p:spPr/>
        <p:txBody>
          <a:bodyPr/>
          <a:lstStyle/>
          <a:p>
            <a:fld id="{555FC7E0-9509-8448-A354-D456ED962F49}" type="slidenum">
              <a:rPr lang="en-US" smtClean="0">
                <a:solidFill>
                  <a:srgbClr val="8CADAE">
                    <a:shade val="75000"/>
                  </a:srgbClr>
                </a:solidFill>
                <a:latin typeface="Georgia"/>
              </a:rPr>
              <a:pPr/>
              <a:t>9</a:t>
            </a:fld>
            <a:endParaRPr lang="en-US">
              <a:solidFill>
                <a:srgbClr val="8CADAE">
                  <a:shade val="75000"/>
                </a:srgbClr>
              </a:solidFill>
              <a:latin typeface="Georgia"/>
            </a:endParaRPr>
          </a:p>
        </p:txBody>
      </p:sp>
    </p:spTree>
    <p:extLst>
      <p:ext uri="{BB962C8B-B14F-4D97-AF65-F5344CB8AC3E}">
        <p14:creationId xmlns:p14="http://schemas.microsoft.com/office/powerpoint/2010/main" val="193281454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TotalTime>
  <Words>3479</Words>
  <Application>Microsoft Macintosh PowerPoint</Application>
  <PresentationFormat>On-screen Show (4:3)</PresentationFormat>
  <Paragraphs>340</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Civic</vt:lpstr>
      <vt:lpstr>Medicine, Ethics and the Holocaust: Reflecting on the Past to  Protect the Future</vt:lpstr>
      <vt:lpstr>Medicine, Ethics and the Holocaust: Reflecting on the Past to Protect the Future</vt:lpstr>
      <vt:lpstr>Continuing Professional Education Credit is Available for this Program</vt:lpstr>
      <vt:lpstr>Medicine, Ethics and the Holocaust: Reflecting on the Past to  Protect the Future</vt:lpstr>
      <vt:lpstr>Disclosures</vt:lpstr>
      <vt:lpstr>Introduction</vt:lpstr>
      <vt:lpstr>The Holocaust: Medically Sanctioned Genocide</vt:lpstr>
      <vt:lpstr>The Rise of Eugenics</vt:lpstr>
      <vt:lpstr>Eugenics in Germany</vt:lpstr>
      <vt:lpstr>PowerPoint Presentation</vt:lpstr>
      <vt:lpstr>Politicization of Science and Medicine</vt:lpstr>
      <vt:lpstr>Eugenics: From Theory to Practice</vt:lpstr>
      <vt:lpstr>Medicine in Nazi Rhetoric</vt:lpstr>
      <vt:lpstr>PowerPoint Presentation</vt:lpstr>
      <vt:lpstr>Physicians During the Holocaust</vt:lpstr>
      <vt:lpstr>PowerPoint Presentation</vt:lpstr>
      <vt:lpstr>Just Because We Can,  Does That Mean We Should?</vt:lpstr>
      <vt:lpstr>Implications for Current Medical Ethics</vt:lpstr>
      <vt:lpstr>Principles of American Bioethics</vt:lpstr>
      <vt:lpstr>Human Genome Project</vt:lpstr>
      <vt:lpstr>Genetic Testing and Manipulation</vt:lpstr>
      <vt:lpstr>Assisted Reproductive Technology (ART)</vt:lpstr>
      <vt:lpstr>Preimplantation Genetic Diagnosis (PGD)</vt:lpstr>
      <vt:lpstr>Stem Cell Research</vt:lpstr>
      <vt:lpstr>In Nazi Germany abortions  were illegal for all healthy Aryan women, but were enforced for eugenic reasons on other women.</vt:lpstr>
      <vt:lpstr>Abortion: Individual or Societal Decision?</vt:lpstr>
      <vt:lpstr>Ethical Concerns</vt:lpstr>
      <vt:lpstr>End of Life Care</vt:lpstr>
      <vt:lpstr>Physician Assisted Suicide in the US  http://www.newsweek.com/physician-assisted-suicide-always-wrong-317042</vt:lpstr>
      <vt:lpstr>Medical Experimentation in WW II</vt:lpstr>
      <vt:lpstr>The defendants’ dock and members of the defense council during the Doctors’ Trial.  Nuremberg, Germany Dec. 9, 1946 – Aug. 20, 1947 </vt:lpstr>
      <vt:lpstr>The Nuremberg Code </vt:lpstr>
      <vt:lpstr>                Nuremberg Declaration  GMA 115th                   Assembly 2012</vt:lpstr>
      <vt:lpstr>Human Rights Abuses in Vulnerable Populations</vt:lpstr>
      <vt:lpstr>What Have We Learned?</vt:lpstr>
      <vt:lpstr>How can we ensure a balance between scientific advancement and human dignity?</vt:lpstr>
      <vt:lpstr>Call to Action</vt:lpstr>
      <vt:lpstr>     Maimonides Institute for  Medicine, Ethics and  the Holocaust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Zitel</dc:creator>
  <cp:lastModifiedBy>Stacy Gallin</cp:lastModifiedBy>
  <cp:revision>9</cp:revision>
  <dcterms:created xsi:type="dcterms:W3CDTF">2016-02-23T16:25:20Z</dcterms:created>
  <dcterms:modified xsi:type="dcterms:W3CDTF">2016-03-07T22:05:27Z</dcterms:modified>
</cp:coreProperties>
</file>